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7" r:id="rId3"/>
    <p:sldId id="268" r:id="rId4"/>
    <p:sldId id="270" r:id="rId5"/>
    <p:sldId id="257" r:id="rId6"/>
    <p:sldId id="258" r:id="rId7"/>
    <p:sldId id="266" r:id="rId8"/>
    <p:sldId id="261" r:id="rId9"/>
    <p:sldId id="262" r:id="rId10"/>
    <p:sldId id="263" r:id="rId11"/>
    <p:sldId id="264" r:id="rId12"/>
    <p:sldId id="269" r:id="rId13"/>
    <p:sldId id="271" r:id="rId14"/>
    <p:sldId id="272" r:id="rId15"/>
    <p:sldId id="27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60" autoAdjust="0"/>
  </p:normalViewPr>
  <p:slideViewPr>
    <p:cSldViewPr>
      <p:cViewPr varScale="1">
        <p:scale>
          <a:sx n="80" d="100"/>
          <a:sy n="80" d="100"/>
        </p:scale>
        <p:origin x="117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252399444781151E-2"/>
          <c:y val="2.6340497473403012E-2"/>
          <c:w val="0.7852007223482923"/>
          <c:h val="0.91422497454722074"/>
        </c:manualLayout>
      </c:layout>
      <c:barChart>
        <c:barDir val="col"/>
        <c:grouping val="clustered"/>
        <c:varyColors val="0"/>
        <c:ser>
          <c:idx val="0"/>
          <c:order val="0"/>
          <c:tx>
            <c:strRef>
              <c:f>'TAX RATE comparison'!$A$3</c:f>
              <c:strCache>
                <c:ptCount val="1"/>
                <c:pt idx="0">
                  <c:v>Municipal Tax Rate</c:v>
                </c:pt>
              </c:strCache>
            </c:strRef>
          </c:tx>
          <c:invertIfNegative val="0"/>
          <c:dLbls>
            <c:dLbl>
              <c:idx val="0"/>
              <c:layout>
                <c:manualLayout>
                  <c:x val="0"/>
                  <c:y val="3.558718861209964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1.66073546856464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2260535806653474E-3"/>
                  <c:y val="4.982206405693945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4521071613306947E-3"/>
                  <c:y val="5.219454329774610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4521071613306947E-3"/>
                  <c:y val="7.117437722419929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6781607419960421E-3"/>
                  <c:y val="7.117437722419929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7.3563214839920841E-3"/>
                  <c:y val="7.5919335705812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7.82918149466192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9042143226614796E-3"/>
                  <c:y val="7.11743772241992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'TAX RATE comparison'!$B$2:$J$2</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'TAX RATE comparison'!$B$3:$J$3</c:f>
              <c:numCache>
                <c:formatCode>0.00000000</c:formatCode>
                <c:ptCount val="9"/>
                <c:pt idx="0">
                  <c:v>7.9498799999999994E-3</c:v>
                </c:pt>
                <c:pt idx="1">
                  <c:v>8.0816499999999993E-3</c:v>
                </c:pt>
                <c:pt idx="2">
                  <c:v>7.7477400000000004E-3</c:v>
                </c:pt>
                <c:pt idx="3">
                  <c:v>7.7477400000000004E-3</c:v>
                </c:pt>
                <c:pt idx="4">
                  <c:v>7.6523299999999997E-3</c:v>
                </c:pt>
                <c:pt idx="5">
                  <c:v>7.6523299999999997E-3</c:v>
                </c:pt>
                <c:pt idx="6" formatCode="General">
                  <c:v>7.6523299999999997E-3</c:v>
                </c:pt>
                <c:pt idx="7" formatCode="General">
                  <c:v>7.6523299999999997E-3</c:v>
                </c:pt>
                <c:pt idx="8" formatCode="General">
                  <c:v>7.7323299999999999E-3</c:v>
                </c:pt>
              </c:numCache>
            </c:numRef>
          </c:val>
        </c:ser>
        <c:ser>
          <c:idx val="1"/>
          <c:order val="1"/>
          <c:tx>
            <c:strRef>
              <c:f>'TAX RATE comparison'!$A$4</c:f>
              <c:strCache>
                <c:ptCount val="1"/>
                <c:pt idx="0">
                  <c:v>Education Rate</c:v>
                </c:pt>
              </c:strCache>
            </c:strRef>
          </c:tx>
          <c:invertIfNegative val="0"/>
          <c:dLbls>
            <c:dLbl>
              <c:idx val="8"/>
              <c:layout>
                <c:manualLayout>
                  <c:x val="-8.9909557272580913E-17"/>
                  <c:y val="1.66073546856464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'TAX RATE comparison'!$B$2:$J$2</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'TAX RATE comparison'!$B$4:$J$4</c:f>
              <c:numCache>
                <c:formatCode>0.00000000</c:formatCode>
                <c:ptCount val="9"/>
                <c:pt idx="0">
                  <c:v>2.64E-3</c:v>
                </c:pt>
                <c:pt idx="1">
                  <c:v>2.200816E-3</c:v>
                </c:pt>
                <c:pt idx="2">
                  <c:v>2.5200000000000001E-3</c:v>
                </c:pt>
                <c:pt idx="3">
                  <c:v>2.4099999999999998E-3</c:v>
                </c:pt>
                <c:pt idx="4">
                  <c:v>2.31E-3</c:v>
                </c:pt>
                <c:pt idx="5">
                  <c:v>2.2100000000000002E-3</c:v>
                </c:pt>
                <c:pt idx="6">
                  <c:v>2.1199999999999999E-3</c:v>
                </c:pt>
                <c:pt idx="7">
                  <c:v>2.0300000000000001E-3</c:v>
                </c:pt>
                <c:pt idx="8">
                  <c:v>1.9499999999999999E-3</c:v>
                </c:pt>
              </c:numCache>
            </c:numRef>
          </c:val>
        </c:ser>
        <c:ser>
          <c:idx val="2"/>
          <c:order val="2"/>
          <c:tx>
            <c:strRef>
              <c:f>'TAX RATE comparison'!$A$5</c:f>
              <c:strCache>
                <c:ptCount val="1"/>
                <c:pt idx="0">
                  <c:v>TOTAL Rate</c:v>
                </c:pt>
              </c:strCache>
            </c:strRef>
          </c:tx>
          <c:invertIfNegative val="0"/>
          <c:dLbls>
            <c:dLbl>
              <c:idx val="2"/>
              <c:layout>
                <c:manualLayout>
                  <c:x val="0"/>
                  <c:y val="1.66073546856464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2260535806653474E-3"/>
                  <c:y val="1.66073546856464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1302679033267372E-3"/>
                  <c:y val="3.55871886120996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9042565331507476E-3"/>
                  <c:y val="3.8029063213247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5738902202442089E-3"/>
                  <c:y val="4.516962913824468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4521071613306947E-3"/>
                  <c:y val="6.168446026097271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9042143226613894E-3"/>
                  <c:y val="6.168446026097271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'TAX RATE comparison'!$B$2:$J$2</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'TAX RATE comparison'!$B$5:$J$5</c:f>
              <c:numCache>
                <c:formatCode>0.00000000</c:formatCode>
                <c:ptCount val="9"/>
                <c:pt idx="0">
                  <c:v>1.0589879999999999E-2</c:v>
                </c:pt>
                <c:pt idx="1">
                  <c:v>1.0282465999999999E-2</c:v>
                </c:pt>
                <c:pt idx="2">
                  <c:v>1.0267740000000001E-2</c:v>
                </c:pt>
                <c:pt idx="3">
                  <c:v>1.015774E-2</c:v>
                </c:pt>
                <c:pt idx="4">
                  <c:v>9.9623300000000001E-3</c:v>
                </c:pt>
                <c:pt idx="5">
                  <c:v>9.862329999999999E-3</c:v>
                </c:pt>
                <c:pt idx="6" formatCode="General">
                  <c:v>9.7723299999999992E-3</c:v>
                </c:pt>
                <c:pt idx="7" formatCode="General">
                  <c:v>9.6823299999999994E-3</c:v>
                </c:pt>
                <c:pt idx="8" formatCode="General">
                  <c:v>9.6823299999999994E-3</c:v>
                </c:pt>
              </c:numCache>
            </c:numRef>
          </c:val>
        </c:ser>
        <c:dLbls>
          <c:showLegendKey val="0"/>
          <c:showVal val="0"/>
          <c:showCatName val="0"/>
          <c:showSerName val="0"/>
          <c:showPercent val="0"/>
          <c:showBubbleSize val="0"/>
        </c:dLbls>
        <c:gapWidth val="150"/>
        <c:axId val="189419072"/>
        <c:axId val="189419464"/>
      </c:barChart>
      <c:catAx>
        <c:axId val="189419072"/>
        <c:scaling>
          <c:orientation val="minMax"/>
        </c:scaling>
        <c:delete val="0"/>
        <c:axPos val="b"/>
        <c:numFmt formatCode="General" sourceLinked="1"/>
        <c:majorTickMark val="out"/>
        <c:minorTickMark val="none"/>
        <c:tickLblPos val="nextTo"/>
        <c:crossAx val="189419464"/>
        <c:crosses val="autoZero"/>
        <c:auto val="1"/>
        <c:lblAlgn val="ctr"/>
        <c:lblOffset val="100"/>
        <c:noMultiLvlLbl val="0"/>
      </c:catAx>
      <c:valAx>
        <c:axId val="189419464"/>
        <c:scaling>
          <c:orientation val="minMax"/>
        </c:scaling>
        <c:delete val="0"/>
        <c:axPos val="l"/>
        <c:majorGridlines/>
        <c:numFmt formatCode="0.00000000" sourceLinked="1"/>
        <c:majorTickMark val="out"/>
        <c:minorTickMark val="none"/>
        <c:tickLblPos val="nextTo"/>
        <c:crossAx val="1894190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3392851628840513"/>
          <c:y val="9.0585352800694185E-2"/>
          <c:w val="0.84418778535036065"/>
          <c:h val="0.82747097085662658"/>
        </c:manualLayout>
      </c:layout>
      <c:pie3DChart>
        <c:varyColors val="1"/>
        <c:ser>
          <c:idx val="0"/>
          <c:order val="0"/>
          <c:explosion val="16"/>
          <c:dLbls>
            <c:dLbl>
              <c:idx val="0"/>
              <c:layout>
                <c:manualLayout>
                  <c:x val="-4.9076528243259927E-2"/>
                  <c:y val="-8.1755878598445436E-2"/>
                </c:manualLayout>
              </c:layout>
              <c:tx>
                <c:rich>
                  <a:bodyPr wrap="square" lIns="38100" tIns="19050" rIns="38100" bIns="19050" anchor="ctr">
                    <a:noAutofit/>
                  </a:bodyPr>
                  <a:lstStyle/>
                  <a:p>
                    <a:pPr>
                      <a:defRPr b="1"/>
                    </a:pPr>
                    <a:r>
                      <a:rPr lang="en-US" baseline="0" dirty="0" smtClean="0"/>
                      <a:t>Policing &amp; </a:t>
                    </a:r>
                  </a:p>
                  <a:p>
                    <a:pPr>
                      <a:defRPr b="1"/>
                    </a:pPr>
                    <a:r>
                      <a:rPr lang="en-US" baseline="0" dirty="0" smtClean="0"/>
                      <a:t>Local Boards </a:t>
                    </a:r>
                  </a:p>
                  <a:p>
                    <a:pPr>
                      <a:defRPr b="1"/>
                    </a:pPr>
                    <a:fld id="{DA71C223-A8BB-40C8-97EE-9FBFB69C60AD}" type="PERCENTAGE">
                      <a:rPr lang="en-US" baseline="0" smtClean="0"/>
                      <a:pPr>
                        <a:defRPr b="1"/>
                      </a:pPr>
                      <a:t>[PERCENTAGE]</a:t>
                    </a:fld>
                    <a:endParaRPr lang="en-CA"/>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13299113346125851"/>
                      <c:h val="0.12288327833904254"/>
                    </c:manualLayout>
                  </c15:layout>
                  <c15:dlblFieldTable/>
                  <c15:showDataLabelsRange val="0"/>
                </c:ext>
              </c:extLst>
            </c:dLbl>
            <c:dLbl>
              <c:idx val="1"/>
              <c:layout>
                <c:manualLayout>
                  <c:x val="2.7688083107257678E-3"/>
                  <c:y val="6.7078121605739088E-2"/>
                </c:manualLayout>
              </c:layout>
              <c:tx>
                <c:rich>
                  <a:bodyPr wrap="square" lIns="38100" tIns="19050" rIns="38100" bIns="19050" anchor="ctr">
                    <a:noAutofit/>
                  </a:bodyPr>
                  <a:lstStyle/>
                  <a:p>
                    <a:pPr>
                      <a:defRPr b="1"/>
                    </a:pPr>
                    <a:fld id="{652E8FF6-D70C-4966-9B8E-BD9F68DFA561}" type="CATEGORYNAME">
                      <a:rPr lang="en-US" smtClean="0"/>
                      <a:pPr>
                        <a:defRPr b="1"/>
                      </a:pPr>
                      <a:t>[CATEGORY NAME]</a:t>
                    </a:fld>
                    <a:r>
                      <a:rPr lang="en-US" dirty="0" smtClean="0"/>
                      <a:t> &amp; Council</a:t>
                    </a:r>
                    <a:r>
                      <a:rPr lang="en-US" baseline="0" dirty="0"/>
                      <a:t>
</a:t>
                    </a:r>
                    <a:fld id="{C7B6D00F-6B50-4F7C-A3F6-DE197768E06A}" type="PERCENTAGE">
                      <a:rPr lang="en-US" baseline="0"/>
                      <a:pPr>
                        <a:defRPr b="1"/>
                      </a:pPr>
                      <a:t>[PERCENTAGE]</a:t>
                    </a:fld>
                    <a:endParaRPr lang="en-US" baseline="0" dirty="0"/>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10845938375350141"/>
                      <c:h val="0.10458588933312625"/>
                    </c:manualLayout>
                  </c15:layout>
                  <c15:dlblFieldTable/>
                  <c15:showDataLabelsRange val="0"/>
                </c:ext>
              </c:extLst>
            </c:dLbl>
            <c:dLbl>
              <c:idx val="2"/>
              <c:layout>
                <c:manualLayout>
                  <c:x val="4.6580923708065901E-2"/>
                  <c:y val="9.2899723041073995E-3"/>
                </c:manualLayout>
              </c:layout>
              <c:tx>
                <c:rich>
                  <a:bodyPr wrap="square" lIns="38100" tIns="19050" rIns="38100" bIns="19050" anchor="ctr">
                    <a:noAutofit/>
                  </a:bodyPr>
                  <a:lstStyle/>
                  <a:p>
                    <a:pPr>
                      <a:defRPr b="1"/>
                    </a:pPr>
                    <a:r>
                      <a:rPr lang="en-US" baseline="0" dirty="0" smtClean="0"/>
                      <a:t>Protection </a:t>
                    </a:r>
                    <a:r>
                      <a:rPr lang="en-US" baseline="0" dirty="0"/>
                      <a:t>
</a:t>
                    </a:r>
                    <a:fld id="{D2EF129A-4DD2-4464-AA3D-B4A609A1B1E4}" type="PERCENTAGE">
                      <a:rPr lang="en-US" baseline="0"/>
                      <a:pPr>
                        <a:defRPr b="1"/>
                      </a:pPr>
                      <a:t>[PERCENTAGE]</a:t>
                    </a:fld>
                    <a:endParaRPr lang="en-US" baseline="0" dirty="0"/>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9.3614217340479491E-2"/>
                      <c:h val="0.1053978326743488"/>
                    </c:manualLayout>
                  </c15:layout>
                  <c15:dlblFieldTable/>
                  <c15:showDataLabelsRange val="0"/>
                </c:ext>
              </c:extLst>
            </c:dLbl>
            <c:dLbl>
              <c:idx val="3"/>
              <c:layout>
                <c:manualLayout>
                  <c:x val="3.531219781737809E-3"/>
                  <c:y val="6.1398144490203824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1.1751740204301097E-2"/>
                  <c:y val="-1.240353469153711E-2"/>
                </c:manualLayout>
              </c:layout>
              <c:tx>
                <c:rich>
                  <a:bodyPr wrap="square" lIns="38100" tIns="19050" rIns="38100" bIns="19050" anchor="ctr">
                    <a:noAutofit/>
                  </a:bodyPr>
                  <a:lstStyle/>
                  <a:p>
                    <a:pPr>
                      <a:defRPr b="1"/>
                    </a:pPr>
                    <a:fld id="{EF6D1B55-94FB-4425-80D1-ABE12E8C0960}" type="CATEGORYNAME">
                      <a:rPr lang="en-US" smtClean="0"/>
                      <a:pPr>
                        <a:defRPr b="1"/>
                      </a:pPr>
                      <a:t>[CATEGORY NAME]</a:t>
                    </a:fld>
                    <a:r>
                      <a:rPr lang="en-US" baseline="0" dirty="0"/>
                      <a:t>
</a:t>
                    </a:r>
                    <a:fld id="{F898524A-9D71-4981-ADC4-95153C0FD159}" type="PERCENTAGE">
                      <a:rPr lang="en-US" baseline="0"/>
                      <a:pPr>
                        <a:defRPr b="1"/>
                      </a:pPr>
                      <a:t>[PERCENTAGE]</a:t>
                    </a:fld>
                    <a:endParaRPr lang="en-US" baseline="0" dirty="0"/>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13663744237852621"/>
                      <c:h val="0.11705473974689755"/>
                    </c:manualLayout>
                  </c15:layout>
                  <c15:dlblFieldTable/>
                  <c15:showDataLabelsRange val="0"/>
                </c:ext>
              </c:extLst>
            </c:dLbl>
            <c:dLbl>
              <c:idx val="5"/>
              <c:layout>
                <c:manualLayout>
                  <c:x val="-1.1035532323165486E-2"/>
                  <c:y val="2.1451941136574382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0"/>
                  <c:y val="-3.738233919390213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2.3853268341457318E-2"/>
                  <c:y val="-5.0730316100507093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8"/>
              <c:layout>
                <c:manualLayout>
                  <c:x val="3.4741157355330586E-2"/>
                  <c:y val="-3.8601494726246459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Sheet2!$A$4:$A$12</c:f>
              <c:strCache>
                <c:ptCount val="9"/>
                <c:pt idx="0">
                  <c:v>Police, RCDHU, DSSAB, Cassellholme &amp; MPAC</c:v>
                </c:pt>
                <c:pt idx="1">
                  <c:v>Administration</c:v>
                </c:pt>
                <c:pt idx="2">
                  <c:v>Protection </c:v>
                </c:pt>
                <c:pt idx="3">
                  <c:v>Planning</c:v>
                </c:pt>
                <c:pt idx="4">
                  <c:v>Waste Services</c:v>
                </c:pt>
                <c:pt idx="5">
                  <c:v>Roads</c:v>
                </c:pt>
                <c:pt idx="6">
                  <c:v>Recreation &amp; Library</c:v>
                </c:pt>
                <c:pt idx="7">
                  <c:v>Capital</c:v>
                </c:pt>
                <c:pt idx="8">
                  <c:v>Reserves</c:v>
                </c:pt>
              </c:strCache>
            </c:strRef>
          </c:cat>
          <c:val>
            <c:numRef>
              <c:f>Sheet2!$B$4:$B$12</c:f>
              <c:numCache>
                <c:formatCode>#,##0</c:formatCode>
                <c:ptCount val="9"/>
                <c:pt idx="0">
                  <c:v>911358</c:v>
                </c:pt>
                <c:pt idx="1">
                  <c:v>451390</c:v>
                </c:pt>
                <c:pt idx="2">
                  <c:v>219402</c:v>
                </c:pt>
                <c:pt idx="3">
                  <c:v>35306</c:v>
                </c:pt>
                <c:pt idx="4">
                  <c:v>297910</c:v>
                </c:pt>
                <c:pt idx="5">
                  <c:v>754868</c:v>
                </c:pt>
                <c:pt idx="6">
                  <c:v>173033</c:v>
                </c:pt>
                <c:pt idx="7">
                  <c:v>331090</c:v>
                </c:pt>
                <c:pt idx="8">
                  <c:v>156557</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dirty="0" smtClean="0"/>
              <a:t>Breakdown</a:t>
            </a:r>
            <a:r>
              <a:rPr lang="en-CA" baseline="0" dirty="0" smtClean="0"/>
              <a:t> of </a:t>
            </a:r>
            <a:r>
              <a:rPr lang="en-CA" dirty="0" smtClean="0"/>
              <a:t>2015 Policing</a:t>
            </a:r>
            <a:r>
              <a:rPr lang="en-CA" baseline="0" dirty="0" smtClean="0"/>
              <a:t> </a:t>
            </a:r>
            <a:r>
              <a:rPr lang="en-CA" baseline="0" dirty="0"/>
              <a:t>&amp; </a:t>
            </a:r>
            <a:r>
              <a:rPr lang="en-CA" dirty="0"/>
              <a:t>Local </a:t>
            </a:r>
            <a:r>
              <a:rPr lang="en-CA" dirty="0" smtClean="0"/>
              <a:t>Boards Expenditures</a:t>
            </a:r>
            <a:endParaRPr lang="en-CA" dirty="0"/>
          </a:p>
        </c:rich>
      </c:tx>
      <c:layout>
        <c:manualLayout>
          <c:xMode val="edge"/>
          <c:yMode val="edge"/>
          <c:x val="0.20446991439154219"/>
          <c:y val="1.4573746463510239E-3"/>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8.1400275996428281E-2"/>
          <c:y val="0.15814243219597551"/>
          <c:w val="0.83719944800714341"/>
          <c:h val="0.76588188976377958"/>
        </c:manualLayout>
      </c:layout>
      <c:pie3DChart>
        <c:varyColors val="1"/>
        <c:ser>
          <c:idx val="0"/>
          <c:order val="0"/>
          <c:explosion val="19"/>
          <c:dPt>
            <c:idx val="0"/>
            <c:bubble3D val="0"/>
            <c:explosion val="13"/>
          </c:dPt>
          <c:dPt>
            <c:idx val="1"/>
            <c:bubble3D val="0"/>
            <c:explosion val="10"/>
          </c:dPt>
          <c:dLbls>
            <c:dLbl>
              <c:idx val="0"/>
              <c:layout>
                <c:manualLayout>
                  <c:x val="4.4922477473820811E-3"/>
                  <c:y val="-3.7824321959755061E-2"/>
                </c:manualLayout>
              </c:layout>
              <c:tx>
                <c:rich>
                  <a:bodyPr lIns="38100" tIns="19050" rIns="38100" bIns="19050">
                    <a:noAutofit/>
                  </a:bodyPr>
                  <a:lstStyle/>
                  <a:p>
                    <a:pPr>
                      <a:defRPr b="1"/>
                    </a:pPr>
                    <a:fld id="{A9B47B40-337C-4159-A8F3-5B62DFD87731}" type="CATEGORYNAME">
                      <a:rPr lang="en-US" b="1" smtClean="0"/>
                      <a:pPr>
                        <a:defRPr b="1"/>
                      </a:pPr>
                      <a:t>[CATEGORY NAME]</a:t>
                    </a:fld>
                    <a:r>
                      <a:rPr lang="en-US" b="1" dirty="0" smtClean="0"/>
                      <a:t> </a:t>
                    </a:r>
                  </a:p>
                  <a:p>
                    <a:pPr>
                      <a:defRPr b="1"/>
                    </a:pPr>
                    <a:fld id="{BCA65A4C-D339-4480-A614-42B1A8199F82}" type="VALUE">
                      <a:rPr lang="en-US" b="1" smtClean="0"/>
                      <a:pPr>
                        <a:defRPr b="1"/>
                      </a:pPr>
                      <a:t>[VALUE]</a:t>
                    </a:fld>
                    <a:endParaRPr lang="en-CA"/>
                  </a:p>
                </c:rich>
              </c:tx>
              <c:spPr/>
              <c:showLegendKey val="0"/>
              <c:showVal val="1"/>
              <c:showCatName val="1"/>
              <c:showSerName val="0"/>
              <c:showPercent val="0"/>
              <c:showBubbleSize val="0"/>
              <c:extLst>
                <c:ext xmlns:c15="http://schemas.microsoft.com/office/drawing/2012/chart" uri="{CE6537A1-D6FC-4f65-9D91-7224C49458BB}">
                  <c15:layout>
                    <c:manualLayout>
                      <c:w val="0.18580444841302055"/>
                      <c:h val="8.0455643044619399E-2"/>
                    </c:manualLayout>
                  </c15:layout>
                  <c15:dlblFieldTable/>
                  <c15:showDataLabelsRange val="0"/>
                </c:ext>
              </c:extLst>
            </c:dLbl>
            <c:dLbl>
              <c:idx val="1"/>
              <c:layout>
                <c:manualLayout>
                  <c:x val="-3.973232025903304E-2"/>
                  <c:y val="0.14273152198567771"/>
                </c:manualLayout>
              </c:layout>
              <c:tx>
                <c:rich>
                  <a:bodyPr wrap="square" lIns="38100" tIns="19050" rIns="38100" bIns="19050" anchor="ctr">
                    <a:noAutofit/>
                  </a:bodyPr>
                  <a:lstStyle/>
                  <a:p>
                    <a:pPr>
                      <a:defRPr b="1"/>
                    </a:pPr>
                    <a:fld id="{CA8BE1C8-EE40-4359-B849-23B8F9E48BE8}" type="CATEGORYNAME">
                      <a:rPr lang="en-CA" b="1"/>
                      <a:pPr>
                        <a:defRPr b="1"/>
                      </a:pPr>
                      <a:t>[CATEGORY NAME]</a:t>
                    </a:fld>
                    <a:endParaRPr lang="en-CA" b="1" dirty="0"/>
                  </a:p>
                  <a:p>
                    <a:pPr>
                      <a:defRPr b="1"/>
                    </a:pPr>
                    <a:r>
                      <a:rPr lang="en-CA" b="1" baseline="0" dirty="0"/>
                      <a:t> </a:t>
                    </a:r>
                    <a:fld id="{50C1ACA8-5B2C-4241-AD44-FF463E0DA380}" type="VALUE">
                      <a:rPr lang="en-CA" b="1" baseline="0"/>
                      <a:pPr>
                        <a:defRPr b="1"/>
                      </a:pPr>
                      <a:t>[VALUE]</a:t>
                    </a:fld>
                    <a:endParaRPr lang="en-CA" b="1" baseline="0" dirty="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14845360824742268"/>
                      <c:h val="0.12720244969378824"/>
                    </c:manualLayout>
                  </c15:layout>
                  <c15:dlblFieldTable/>
                  <c15:showDataLabelsRange val="0"/>
                </c:ext>
              </c:extLst>
            </c:dLbl>
            <c:dLbl>
              <c:idx val="2"/>
              <c:layout>
                <c:manualLayout>
                  <c:x val="-2.1308277187001106E-2"/>
                  <c:y val="1.51827646544182E-2"/>
                </c:manualLayout>
              </c:layout>
              <c:tx>
                <c:rich>
                  <a:bodyPr wrap="square" lIns="38100" tIns="19050" rIns="38100" bIns="19050" anchor="ctr">
                    <a:noAutofit/>
                  </a:bodyPr>
                  <a:lstStyle/>
                  <a:p>
                    <a:pPr>
                      <a:defRPr b="1"/>
                    </a:pPr>
                    <a:fld id="{8871C322-092E-4E99-A666-0D3332FA233B}" type="CATEGORYNAME">
                      <a:rPr lang="en-CA" smtClean="0"/>
                      <a:pPr>
                        <a:defRPr b="1"/>
                      </a:pPr>
                      <a:t>[CATEGORY NAME]</a:t>
                    </a:fld>
                    <a:endParaRPr lang="en-CA" dirty="0" smtClean="0"/>
                  </a:p>
                  <a:p>
                    <a:pPr>
                      <a:defRPr b="1"/>
                    </a:pPr>
                    <a:r>
                      <a:rPr lang="en-CA" baseline="0" dirty="0" smtClean="0"/>
                      <a:t> </a:t>
                    </a:r>
                    <a:fld id="{A27C7CD2-BD7E-4AEA-9FAE-85A5D9F06013}" type="VALUE">
                      <a:rPr lang="en-CA" baseline="0"/>
                      <a:pPr>
                        <a:defRPr b="1"/>
                      </a:pPr>
                      <a:t>[VALUE]</a:t>
                    </a:fld>
                    <a:endParaRPr lang="en-CA" baseline="0" dirty="0" smtClean="0"/>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20743120383147984"/>
                      <c:h val="0.10757777777777777"/>
                    </c:manualLayout>
                  </c15:layout>
                  <c15:dlblFieldTable/>
                  <c15:showDataLabelsRange val="0"/>
                </c:ext>
              </c:extLst>
            </c:dLbl>
            <c:dLbl>
              <c:idx val="3"/>
              <c:layout>
                <c:manualLayout>
                  <c:x val="-9.8911636045494314E-2"/>
                  <c:y val="-3.5291475090436418E-2"/>
                </c:manualLayout>
              </c:layout>
              <c:tx>
                <c:rich>
                  <a:bodyPr/>
                  <a:lstStyle/>
                  <a:p>
                    <a:fld id="{571B6084-52B4-432F-A026-C49B6983C68A}" type="CATEGORYNAME">
                      <a:rPr lang="en-US" smtClean="0"/>
                      <a:pPr/>
                      <a:t>[CATEGORY NAME]</a:t>
                    </a:fld>
                    <a:endParaRPr lang="en-US" dirty="0" smtClean="0"/>
                  </a:p>
                  <a:p>
                    <a:r>
                      <a:rPr lang="en-US" baseline="0" dirty="0" smtClean="0"/>
                      <a:t> </a:t>
                    </a:r>
                    <a:fld id="{6F939874-6CE5-4DC8-B5F4-BEAAA1F4B0CC}" type="VALUE">
                      <a:rPr lang="en-US" baseline="0"/>
                      <a:pPr/>
                      <a:t>[VALUE]</a:t>
                    </a:fld>
                    <a:endParaRPr lang="en-US" baseline="0" dirty="0" smtClean="0"/>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4"/>
              <c:layout>
                <c:manualLayout>
                  <c:x val="6.4528370809318947E-2"/>
                  <c:y val="-3.6848818897637817E-2"/>
                </c:manualLayout>
              </c:layout>
              <c:tx>
                <c:rich>
                  <a:bodyPr wrap="square" lIns="38100" tIns="19050" rIns="38100" bIns="19050" anchor="ctr">
                    <a:noAutofit/>
                  </a:bodyPr>
                  <a:lstStyle/>
                  <a:p>
                    <a:pPr>
                      <a:defRPr b="1"/>
                    </a:pPr>
                    <a:fld id="{74AA05F7-F68F-4BE7-ADFB-76243BBBF4FB}" type="CATEGORYNAME">
                      <a:rPr lang="en-US" b="1"/>
                      <a:pPr>
                        <a:defRPr b="1"/>
                      </a:pPr>
                      <a:t>[CATEGORY NAME]</a:t>
                    </a:fld>
                    <a:r>
                      <a:rPr lang="en-US" b="1" baseline="0"/>
                      <a:t> </a:t>
                    </a:r>
                  </a:p>
                  <a:p>
                    <a:pPr>
                      <a:defRPr b="1"/>
                    </a:pPr>
                    <a:fld id="{FBD9087F-A627-47BE-9E49-441C20DD30EB}" type="VALUE">
                      <a:rPr lang="en-US" b="1" baseline="0"/>
                      <a:pPr>
                        <a:defRPr b="1"/>
                      </a:pPr>
                      <a:t>[VALUE]</a:t>
                    </a:fld>
                    <a:endParaRPr lang="en-CA"/>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14505898747192683"/>
                      <c:h val="8.7785651793525793E-2"/>
                    </c:manualLayout>
                  </c15:layout>
                  <c15:dlblFieldTable/>
                  <c15:showDataLabelsRange val="0"/>
                </c:ext>
              </c:extLst>
            </c:dLbl>
            <c:spPr>
              <a:noFill/>
              <a:ln>
                <a:noFill/>
              </a:ln>
              <a:effectLst/>
            </c:spPr>
            <c:txPr>
              <a:bodyPr wrap="square" lIns="38100" tIns="19050" rIns="38100" bIns="19050" anchor="ctr">
                <a:spAutoFit/>
              </a:bodyPr>
              <a:lstStyle/>
              <a:p>
                <a:pPr>
                  <a:defRPr b="1"/>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'Police &amp; Local Boards '!$A$1:$A$5</c:f>
              <c:strCache>
                <c:ptCount val="5"/>
                <c:pt idx="0">
                  <c:v>Policing Costs</c:v>
                </c:pt>
                <c:pt idx="1">
                  <c:v>Renfrew County District Health Unit</c:v>
                </c:pt>
                <c:pt idx="2">
                  <c:v>District of Nipissing Social Services</c:v>
                </c:pt>
                <c:pt idx="3">
                  <c:v>Cassellholme</c:v>
                </c:pt>
                <c:pt idx="4">
                  <c:v>MPAC</c:v>
                </c:pt>
              </c:strCache>
            </c:strRef>
          </c:cat>
          <c:val>
            <c:numRef>
              <c:f>'Police &amp; Local Boards '!$B$1:$B$5</c:f>
              <c:numCache>
                <c:formatCode>_("$"* #,##0_);_("$"* \(#,##0\);_("$"* "-"_);_(@_)</c:formatCode>
                <c:ptCount val="5"/>
                <c:pt idx="0">
                  <c:v>278031</c:v>
                </c:pt>
                <c:pt idx="1">
                  <c:v>20001</c:v>
                </c:pt>
                <c:pt idx="2">
                  <c:v>468074</c:v>
                </c:pt>
                <c:pt idx="3">
                  <c:v>104144</c:v>
                </c:pt>
                <c:pt idx="4">
                  <c:v>41108</c:v>
                </c:pt>
              </c:numCache>
            </c:numRef>
          </c:val>
        </c:ser>
        <c:dLbls>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CA"/>
              <a:t>Breakdown of 2015 Protection</a:t>
            </a:r>
            <a:r>
              <a:rPr lang="en-CA" baseline="0"/>
              <a:t> Expenditures</a:t>
            </a:r>
            <a:endParaRPr lang="en-CA"/>
          </a:p>
        </c:rich>
      </c:tx>
      <c:layout>
        <c:manualLayout>
          <c:xMode val="edge"/>
          <c:yMode val="edge"/>
          <c:x val="0.25386649964209018"/>
          <c:y val="2.6050201003355589E-2"/>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1439614650441422"/>
          <c:y val="0.34324080534237017"/>
          <c:w val="0.78943884028054279"/>
          <c:h val="0.56085836176015458"/>
        </c:manualLayout>
      </c:layout>
      <c:pie3DChart>
        <c:varyColors val="1"/>
        <c:ser>
          <c:idx val="0"/>
          <c:order val="0"/>
          <c:explosion val="25"/>
          <c:dLbls>
            <c:dLbl>
              <c:idx val="0"/>
              <c:layout>
                <c:manualLayout>
                  <c:x val="1.9234835228929718E-2"/>
                  <c:y val="-5.7670516185476854E-2"/>
                </c:manualLayout>
              </c:layout>
              <c:tx>
                <c:rich>
                  <a:bodyPr/>
                  <a:lstStyle/>
                  <a:p>
                    <a:fld id="{8625EB55-31C6-4793-9B0A-BC75802CF0A8}" type="CATEGORYNAME">
                      <a:rPr lang="en-US" smtClean="0"/>
                      <a:pPr/>
                      <a:t>[CATEGORY NAME]</a:t>
                    </a:fld>
                    <a:endParaRPr lang="en-US" dirty="0" smtClean="0"/>
                  </a:p>
                  <a:p>
                    <a:r>
                      <a:rPr lang="en-US" baseline="0" dirty="0" smtClean="0"/>
                      <a:t>$ </a:t>
                    </a:r>
                    <a:fld id="{221E1225-4720-4966-BAF0-9CC5D29204B5}" type="VALUE">
                      <a:rPr lang="en-US" baseline="0"/>
                      <a:pPr/>
                      <a:t>[VALUE]</a:t>
                    </a:fld>
                    <a:endParaRPr lang="en-US" baseline="0" dirty="0" smtClean="0"/>
                  </a:p>
                </c:rich>
              </c:tx>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Lst>
            </c:dLbl>
            <c:dLbl>
              <c:idx val="1"/>
              <c:layout>
                <c:manualLayout>
                  <c:x val="3.8513050452026833E-2"/>
                  <c:y val="4.1873665791776031E-2"/>
                </c:manualLayout>
              </c:layout>
              <c:tx>
                <c:rich>
                  <a:bodyPr/>
                  <a:lstStyle/>
                  <a:p>
                    <a:fld id="{B27E243A-9B7D-4F85-BD4A-325AAF2EF60C}" type="CATEGORYNAME">
                      <a:rPr lang="en-US"/>
                      <a:pPr/>
                      <a:t>[CATEGORY NAME]</a:t>
                    </a:fld>
                    <a:r>
                      <a:rPr lang="en-US" baseline="0" dirty="0"/>
                      <a:t> </a:t>
                    </a:r>
                    <a:endParaRPr lang="en-US" baseline="0" dirty="0" smtClean="0"/>
                  </a:p>
                  <a:p>
                    <a:r>
                      <a:rPr lang="en-US" baseline="0" dirty="0" smtClean="0"/>
                      <a:t>$ </a:t>
                    </a:r>
                    <a:fld id="{7383200E-474E-43CD-9AE5-9436C2C79418}" type="VALUE">
                      <a:rPr lang="en-US" baseline="0" smtClean="0"/>
                      <a:pPr/>
                      <a:t>[VALUE]</a:t>
                    </a:fld>
                    <a:endParaRPr lang="en-US" baseline="0" dirty="0" smtClean="0"/>
                  </a:p>
                </c:rich>
              </c:tx>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Lst>
            </c:dLbl>
            <c:dLbl>
              <c:idx val="2"/>
              <c:layout>
                <c:manualLayout>
                  <c:x val="-2.7861135413628852E-2"/>
                  <c:y val="6.4264216972878393E-3"/>
                </c:manualLayout>
              </c:layout>
              <c:tx>
                <c:rich>
                  <a:bodyPr/>
                  <a:lstStyle/>
                  <a:p>
                    <a:fld id="{6137B98F-7A3D-485B-AC5A-4725E416898A}" type="CATEGORYNAME">
                      <a:rPr lang="en-US" smtClean="0"/>
                      <a:pPr/>
                      <a:t>[CATEGORY NAME]</a:t>
                    </a:fld>
                    <a:endParaRPr lang="en-US" dirty="0" smtClean="0"/>
                  </a:p>
                  <a:p>
                    <a:r>
                      <a:rPr lang="en-US" baseline="0" dirty="0" smtClean="0"/>
                      <a:t>$ </a:t>
                    </a:r>
                    <a:fld id="{77CE64E3-7423-4B50-993C-12E728310FC4}" type="VALUE">
                      <a:rPr lang="en-US" baseline="0" smtClean="0"/>
                      <a:pPr/>
                      <a:t>[VALUE]</a:t>
                    </a:fld>
                    <a:endParaRPr lang="en-US" baseline="0" dirty="0" smtClean="0"/>
                  </a:p>
                </c:rich>
              </c:tx>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Lst>
            </c:dLbl>
            <c:dLbl>
              <c:idx val="3"/>
              <c:layout>
                <c:manualLayout>
                  <c:x val="-6.0099518810148737E-2"/>
                  <c:y val="-6.5259842519685085E-2"/>
                </c:manualLayout>
              </c:layout>
              <c:tx>
                <c:rich>
                  <a:bodyPr/>
                  <a:lstStyle/>
                  <a:p>
                    <a:fld id="{9E933595-2ABF-4FB0-BCD9-8F9454E6E454}" type="CATEGORYNAME">
                      <a:rPr lang="en-US" smtClean="0"/>
                      <a:pPr/>
                      <a:t>[CATEGORY NAME]</a:t>
                    </a:fld>
                    <a:endParaRPr lang="en-US" dirty="0" smtClean="0"/>
                  </a:p>
                  <a:p>
                    <a:r>
                      <a:rPr lang="en-US" baseline="0" dirty="0" smtClean="0"/>
                      <a:t>$ </a:t>
                    </a:r>
                    <a:fld id="{B9FA870F-1C19-48C6-9F12-96D6DEC90A31}" type="VALUE">
                      <a:rPr lang="en-US" baseline="0" smtClean="0"/>
                      <a:pPr/>
                      <a:t>[VALUE]</a:t>
                    </a:fld>
                    <a:endParaRPr lang="en-US" baseline="0" dirty="0" smtClean="0"/>
                  </a:p>
                </c:rich>
              </c:tx>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Lst>
            </c:dLbl>
            <c:dLbl>
              <c:idx val="4"/>
              <c:layout>
                <c:manualLayout>
                  <c:x val="1.3503815495285312E-2"/>
                  <c:y val="-7.4464391951006126E-2"/>
                </c:manualLayout>
              </c:layout>
              <c:tx>
                <c:rich>
                  <a:bodyPr/>
                  <a:lstStyle/>
                  <a:p>
                    <a:fld id="{836ED1DD-EC4A-4943-A5A8-5420E291E034}" type="CATEGORYNAME">
                      <a:rPr lang="en-US" smtClean="0"/>
                      <a:pPr/>
                      <a:t>[CATEGORY NAME]</a:t>
                    </a:fld>
                    <a:endParaRPr lang="en-US" dirty="0" smtClean="0"/>
                  </a:p>
                  <a:p>
                    <a:r>
                      <a:rPr lang="en-US" baseline="0" dirty="0" smtClean="0"/>
                      <a:t>$ </a:t>
                    </a:r>
                    <a:fld id="{28155226-2922-43BE-8E23-F0114AE8B6FA}" type="VALUE">
                      <a:rPr lang="en-US" baseline="0" dirty="0"/>
                      <a:pPr/>
                      <a:t>[VALUE]</a:t>
                    </a:fld>
                    <a:endParaRPr lang="en-US" baseline="0" dirty="0" smtClean="0"/>
                  </a:p>
                </c:rich>
              </c:tx>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Lst>
            </c:dLbl>
            <c:spPr>
              <a:noFill/>
              <a:ln>
                <a:noFill/>
              </a:ln>
              <a:effectLst/>
            </c:spPr>
            <c:txPr>
              <a:bodyPr wrap="square" lIns="38100" tIns="19050" rIns="38100" bIns="19050" anchor="ctr">
                <a:spAutoFit/>
              </a:bodyPr>
              <a:lstStyle/>
              <a:p>
                <a:pPr>
                  <a:defRPr b="1"/>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Sheet3!$A$1:$A$5</c:f>
              <c:strCache>
                <c:ptCount val="5"/>
                <c:pt idx="0">
                  <c:v>Ambulance</c:v>
                </c:pt>
                <c:pt idx="1">
                  <c:v>Fire Department</c:v>
                </c:pt>
                <c:pt idx="2">
                  <c:v>Emergency Management</c:v>
                </c:pt>
                <c:pt idx="3">
                  <c:v>Animal Control</c:v>
                </c:pt>
                <c:pt idx="4">
                  <c:v>Building/Septic</c:v>
                </c:pt>
              </c:strCache>
            </c:strRef>
          </c:cat>
          <c:val>
            <c:numRef>
              <c:f>Sheet3!$B$1:$B$5</c:f>
              <c:numCache>
                <c:formatCode>#,##0</c:formatCode>
                <c:ptCount val="5"/>
                <c:pt idx="0">
                  <c:v>9775</c:v>
                </c:pt>
                <c:pt idx="1">
                  <c:v>158915</c:v>
                </c:pt>
                <c:pt idx="2">
                  <c:v>13643</c:v>
                </c:pt>
                <c:pt idx="3">
                  <c:v>5790</c:v>
                </c:pt>
                <c:pt idx="4">
                  <c:v>31279</c:v>
                </c:pt>
              </c:numCache>
            </c:numRef>
          </c:val>
        </c:ser>
        <c:dLbls>
          <c:showLegendKey val="0"/>
          <c:showVal val="1"/>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CA" sz="1800" b="1" dirty="0">
                <a:solidFill>
                  <a:schemeClr val="tx1"/>
                </a:solidFill>
              </a:rPr>
              <a:t>Breakdown</a:t>
            </a:r>
            <a:r>
              <a:rPr lang="en-CA" sz="1800" b="1" baseline="0" dirty="0">
                <a:solidFill>
                  <a:schemeClr val="tx1"/>
                </a:solidFill>
              </a:rPr>
              <a:t> of 2015 Administration &amp; Council Expenditures</a:t>
            </a:r>
            <a:endParaRPr lang="en-CA" sz="1800" b="1" dirty="0">
              <a:solidFill>
                <a:schemeClr val="tx1"/>
              </a:solidFill>
            </a:endParaRPr>
          </a:p>
        </c:rich>
      </c:tx>
      <c:layout>
        <c:manualLayout>
          <c:xMode val="edge"/>
          <c:yMode val="edge"/>
          <c:x val="0.15669520678847179"/>
          <c:y val="6.4545976845958489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138888888888889"/>
          <c:y val="0.37937376581417759"/>
          <c:w val="0.81388888888888888"/>
          <c:h val="0.59744249903186242"/>
        </c:manualLayout>
      </c:layout>
      <c:pie3DChart>
        <c:varyColors val="1"/>
        <c:ser>
          <c:idx val="0"/>
          <c:order val="0"/>
          <c:dPt>
            <c:idx val="0"/>
            <c:bubble3D val="0"/>
            <c:explosion val="7"/>
            <c:spPr>
              <a:solidFill>
                <a:schemeClr val="accent1"/>
              </a:solidFill>
              <a:ln w="25400">
                <a:solidFill>
                  <a:schemeClr val="lt1"/>
                </a:solidFill>
              </a:ln>
              <a:effectLst/>
              <a:sp3d contourW="25400">
                <a:contourClr>
                  <a:schemeClr val="lt1"/>
                </a:contourClr>
              </a:sp3d>
            </c:spPr>
          </c:dPt>
          <c:dPt>
            <c:idx val="1"/>
            <c:bubble3D val="0"/>
            <c:explosion val="13"/>
            <c:spPr>
              <a:solidFill>
                <a:schemeClr val="accent2"/>
              </a:solidFill>
              <a:ln w="25400">
                <a:solidFill>
                  <a:schemeClr val="lt1"/>
                </a:solidFill>
              </a:ln>
              <a:effectLst/>
              <a:sp3d contourW="25400">
                <a:contourClr>
                  <a:schemeClr val="lt1"/>
                </a:contourClr>
              </a:sp3d>
            </c:spPr>
          </c:dPt>
          <c:dPt>
            <c:idx val="2"/>
            <c:bubble3D val="0"/>
            <c:explosion val="21"/>
            <c:spPr>
              <a:solidFill>
                <a:schemeClr val="accent3"/>
              </a:solidFill>
              <a:ln w="25400">
                <a:solidFill>
                  <a:schemeClr val="lt1"/>
                </a:solidFill>
              </a:ln>
              <a:effectLst/>
              <a:sp3d contourW="25400">
                <a:contourClr>
                  <a:schemeClr val="lt1"/>
                </a:contourClr>
              </a:sp3d>
            </c:spPr>
          </c:dPt>
          <c:dPt>
            <c:idx val="3"/>
            <c:bubble3D val="0"/>
            <c:explosion val="14"/>
            <c:spPr>
              <a:solidFill>
                <a:schemeClr val="accent4"/>
              </a:solidFill>
              <a:ln w="25400">
                <a:solidFill>
                  <a:schemeClr val="lt1"/>
                </a:solidFill>
              </a:ln>
              <a:effectLst/>
              <a:sp3d contourW="25400">
                <a:contourClr>
                  <a:schemeClr val="lt1"/>
                </a:contourClr>
              </a:sp3d>
            </c:spPr>
          </c:dPt>
          <c:dPt>
            <c:idx val="4"/>
            <c:bubble3D val="0"/>
            <c:explosion val="19"/>
            <c:spPr>
              <a:solidFill>
                <a:schemeClr val="accent5"/>
              </a:solidFill>
              <a:ln w="25400">
                <a:solidFill>
                  <a:schemeClr val="lt1"/>
                </a:solidFill>
              </a:ln>
              <a:effectLst/>
              <a:sp3d contourW="25400">
                <a:contourClr>
                  <a:schemeClr val="lt1"/>
                </a:contourClr>
              </a:sp3d>
            </c:spPr>
          </c:dPt>
          <c:dLbls>
            <c:dLbl>
              <c:idx val="0"/>
              <c:layout>
                <c:manualLayout>
                  <c:x val="4.7222222222222117E-2"/>
                  <c:y val="6.9444444444444448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6B618B79-68F6-4EA2-8295-FD82E039836F}" type="CATEGORYNAME">
                      <a:rPr lang="en-US" sz="1000"/>
                      <a:pPr>
                        <a:defRPr sz="1000" b="1">
                          <a:solidFill>
                            <a:schemeClr val="tx1"/>
                          </a:solidFill>
                        </a:defRPr>
                      </a:pPr>
                      <a:t>[CATEGORY NAME]</a:t>
                    </a:fld>
                    <a:r>
                      <a:rPr lang="en-US" sz="1000" baseline="0" dirty="0"/>
                      <a:t> </a:t>
                    </a:r>
                    <a:endParaRPr lang="en-US" sz="1000" baseline="0" dirty="0" smtClean="0"/>
                  </a:p>
                  <a:p>
                    <a:pPr>
                      <a:defRPr sz="1000" b="1">
                        <a:solidFill>
                          <a:schemeClr val="tx1"/>
                        </a:solidFill>
                      </a:defRPr>
                    </a:pPr>
                    <a:fld id="{5249EB86-B8DB-474A-BE3F-D0593B470BAC}" type="VALUE">
                      <a:rPr lang="en-US" sz="1000" baseline="0" smtClean="0"/>
                      <a:pPr>
                        <a:defRPr sz="1000" b="1">
                          <a:solidFill>
                            <a:schemeClr val="tx1"/>
                          </a:solidFill>
                        </a:defRPr>
                      </a:pPr>
                      <a:t>[VALUE]</a:t>
                    </a:fld>
                    <a:endParaRPr lang="en-CA"/>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9.1931216931216933E-2"/>
                  <c:y val="5.1759402650845929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2E953CC7-EA5B-470A-84C6-7C50352FC650}" type="CATEGORYNAME">
                      <a:rPr lang="en-US" sz="1000"/>
                      <a:pPr>
                        <a:defRPr sz="1000" b="1">
                          <a:solidFill>
                            <a:schemeClr val="tx1"/>
                          </a:solidFill>
                        </a:defRPr>
                      </a:pPr>
                      <a:t>[CATEGORY NAME]</a:t>
                    </a:fld>
                    <a:endParaRPr lang="en-US" sz="1000" baseline="0"/>
                  </a:p>
                  <a:p>
                    <a:pPr>
                      <a:defRPr sz="1000" b="1">
                        <a:solidFill>
                          <a:schemeClr val="tx1"/>
                        </a:solidFill>
                      </a:defRPr>
                    </a:pPr>
                    <a:fld id="{FC47FA08-BD31-4F71-AF13-417D44863790}" type="VALUE">
                      <a:rPr lang="en-US" sz="1000" baseline="0"/>
                      <a:pPr>
                        <a:defRPr sz="1000" b="1">
                          <a:solidFill>
                            <a:schemeClr val="tx1"/>
                          </a:solidFill>
                        </a:defRPr>
                      </a:pPr>
                      <a:t>[VALUE]</a:t>
                    </a:fld>
                    <a:endParaRPr lang="en-CA"/>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9.841269841269841E-2"/>
                  <c:y val="2.3148006776161221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1CDA4676-7F71-4D69-8BFF-530D86485F60}" type="CATEGORYNAME">
                      <a:rPr lang="en-US" sz="1000" smtClean="0"/>
                      <a:pPr>
                        <a:defRPr sz="1000" b="1">
                          <a:solidFill>
                            <a:schemeClr val="tx1"/>
                          </a:solidFill>
                        </a:defRPr>
                      </a:pPr>
                      <a:t>[CATEGORY NAME]</a:t>
                    </a:fld>
                    <a:endParaRPr lang="en-US" sz="1000" dirty="0" smtClean="0"/>
                  </a:p>
                  <a:p>
                    <a:pPr>
                      <a:defRPr sz="1000" b="1">
                        <a:solidFill>
                          <a:schemeClr val="tx1"/>
                        </a:solidFill>
                      </a:defRPr>
                    </a:pPr>
                    <a:r>
                      <a:rPr lang="en-US" sz="1000" baseline="0" dirty="0" smtClean="0"/>
                      <a:t> </a:t>
                    </a:r>
                    <a:fld id="{DF213A36-B4AC-4318-8D23-A99C9FC9F19D}" type="VALUE">
                      <a:rPr lang="en-US" sz="1000" baseline="0"/>
                      <a:pPr>
                        <a:defRPr sz="1000" b="1">
                          <a:solidFill>
                            <a:schemeClr val="tx1"/>
                          </a:solidFill>
                        </a:defRPr>
                      </a:pPr>
                      <a:t>[VALUE]</a:t>
                    </a:fld>
                    <a:endParaRPr lang="en-US" sz="1000" baseline="0" dirty="0" smtClean="0"/>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3"/>
              <c:layout>
                <c:manualLayout>
                  <c:x val="3.7037037037037038E-3"/>
                  <c:y val="-9.7222210104623383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F70D1769-74E2-4D34-ABE9-9D4B59B3EE95}" type="CATEGORYNAME">
                      <a:rPr lang="en-US" sz="1000" smtClean="0"/>
                      <a:pPr>
                        <a:defRPr sz="1000" b="1">
                          <a:solidFill>
                            <a:schemeClr val="tx1"/>
                          </a:solidFill>
                        </a:defRPr>
                      </a:pPr>
                      <a:t>[CATEGORY NAME]</a:t>
                    </a:fld>
                    <a:endParaRPr lang="en-US" sz="1000" dirty="0" smtClean="0"/>
                  </a:p>
                  <a:p>
                    <a:pPr>
                      <a:defRPr sz="1000" b="1">
                        <a:solidFill>
                          <a:schemeClr val="tx1"/>
                        </a:solidFill>
                      </a:defRPr>
                    </a:pPr>
                    <a:r>
                      <a:rPr lang="en-US" sz="1000" baseline="0" dirty="0" smtClean="0"/>
                      <a:t> </a:t>
                    </a:r>
                    <a:fld id="{63D9253A-5C4F-4E40-93FE-F17EA1EADDEF}" type="VALUE">
                      <a:rPr lang="en-US" sz="1000" baseline="0"/>
                      <a:pPr>
                        <a:defRPr sz="1000" b="1">
                          <a:solidFill>
                            <a:schemeClr val="tx1"/>
                          </a:solidFill>
                        </a:defRPr>
                      </a:pPr>
                      <a:t>[VALUE]</a:t>
                    </a:fld>
                    <a:endParaRPr lang="en-US" sz="1000" baseline="0" dirty="0" smtClean="0"/>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4"/>
              <c:layout>
                <c:manualLayout>
                  <c:x val="0.28611115358153033"/>
                  <c:y val="-8.2423404305723882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fld id="{A52F3FC5-7721-4AD0-8FA7-5DD4DD8B5B1D}" type="CATEGORYNAME">
                      <a:rPr lang="en-US" sz="1000"/>
                      <a:pPr>
                        <a:defRPr sz="1000" b="1">
                          <a:solidFill>
                            <a:schemeClr val="tx1"/>
                          </a:solidFill>
                        </a:defRPr>
                      </a:pPr>
                      <a:t>[CATEGORY NAME]</a:t>
                    </a:fld>
                    <a:r>
                      <a:rPr lang="en-US" sz="1000" baseline="0" dirty="0"/>
                      <a:t> </a:t>
                    </a:r>
                    <a:endParaRPr lang="en-US" sz="1000" baseline="0" dirty="0" smtClean="0"/>
                  </a:p>
                  <a:p>
                    <a:pPr>
                      <a:defRPr sz="1000" b="1">
                        <a:solidFill>
                          <a:schemeClr val="tx1"/>
                        </a:solidFill>
                      </a:defRPr>
                    </a:pPr>
                    <a:fld id="{77E6642C-2D6C-4569-92EF-C329373D4972}" type="VALUE">
                      <a:rPr lang="en-US" sz="1000" baseline="0" smtClean="0"/>
                      <a:pPr>
                        <a:defRPr sz="1000" b="1">
                          <a:solidFill>
                            <a:schemeClr val="tx1"/>
                          </a:solidFill>
                        </a:defRPr>
                      </a:pPr>
                      <a:t>[VALUE]</a:t>
                    </a:fld>
                    <a:endParaRPr lang="en-CA"/>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Sheet4!$A$4:$A$8</c:f>
              <c:strCache>
                <c:ptCount val="5"/>
                <c:pt idx="0">
                  <c:v>Administration</c:v>
                </c:pt>
                <c:pt idx="1">
                  <c:v>Council</c:v>
                </c:pt>
                <c:pt idx="2">
                  <c:v>Medical Centre</c:v>
                </c:pt>
                <c:pt idx="3">
                  <c:v>Resource Centre</c:v>
                </c:pt>
                <c:pt idx="4">
                  <c:v>Doctor Recruitment</c:v>
                </c:pt>
              </c:strCache>
            </c:strRef>
          </c:cat>
          <c:val>
            <c:numRef>
              <c:f>Sheet4!$B$4:$B$8</c:f>
              <c:numCache>
                <c:formatCode>_("$"* #,##0_);_("$"* \(#,##0\);_("$"* "-"_);_(@_)</c:formatCode>
                <c:ptCount val="5"/>
                <c:pt idx="0">
                  <c:v>334307</c:v>
                </c:pt>
                <c:pt idx="1">
                  <c:v>90800</c:v>
                </c:pt>
                <c:pt idx="2">
                  <c:v>2204</c:v>
                </c:pt>
                <c:pt idx="3">
                  <c:v>3079</c:v>
                </c:pt>
                <c:pt idx="4">
                  <c:v>21000</c:v>
                </c:pt>
              </c:numCache>
            </c:numRef>
          </c:val>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A31C4AF-DD81-47CC-B309-4FC973B892C8}" type="datetimeFigureOut">
              <a:rPr lang="en-US" smtClean="0"/>
              <a:t>5/29/2015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CBBA5C4-376B-4407-AE59-8B0068E648E4}" type="slidenum">
              <a:rPr lang="en-US" smtClean="0"/>
              <a:t>‹#›</a:t>
            </a:fld>
            <a:endParaRPr lang="en-US"/>
          </a:p>
        </p:txBody>
      </p:sp>
    </p:spTree>
    <p:extLst>
      <p:ext uri="{BB962C8B-B14F-4D97-AF65-F5344CB8AC3E}">
        <p14:creationId xmlns:p14="http://schemas.microsoft.com/office/powerpoint/2010/main" val="46477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BBA5C4-376B-4407-AE59-8B0068E648E4}" type="slidenum">
              <a:rPr lang="en-US" smtClean="0"/>
              <a:t>4</a:t>
            </a:fld>
            <a:endParaRPr lang="en-US"/>
          </a:p>
        </p:txBody>
      </p:sp>
    </p:spTree>
    <p:extLst>
      <p:ext uri="{BB962C8B-B14F-4D97-AF65-F5344CB8AC3E}">
        <p14:creationId xmlns:p14="http://schemas.microsoft.com/office/powerpoint/2010/main" val="31788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BBA5C4-376B-4407-AE59-8B0068E648E4}" type="slidenum">
              <a:rPr lang="en-US" smtClean="0"/>
              <a:t>11</a:t>
            </a:fld>
            <a:endParaRPr lang="en-US"/>
          </a:p>
        </p:txBody>
      </p:sp>
    </p:spTree>
    <p:extLst>
      <p:ext uri="{BB962C8B-B14F-4D97-AF65-F5344CB8AC3E}">
        <p14:creationId xmlns:p14="http://schemas.microsoft.com/office/powerpoint/2010/main" val="2686518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BBA5C4-376B-4407-AE59-8B0068E648E4}" type="slidenum">
              <a:rPr lang="en-US" smtClean="0"/>
              <a:t>12</a:t>
            </a:fld>
            <a:endParaRPr lang="en-US"/>
          </a:p>
        </p:txBody>
      </p:sp>
    </p:spTree>
    <p:extLst>
      <p:ext uri="{BB962C8B-B14F-4D97-AF65-F5344CB8AC3E}">
        <p14:creationId xmlns:p14="http://schemas.microsoft.com/office/powerpoint/2010/main" val="3168125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BBA5C4-376B-4407-AE59-8B0068E648E4}" type="slidenum">
              <a:rPr lang="en-US" smtClean="0"/>
              <a:t>13</a:t>
            </a:fld>
            <a:endParaRPr lang="en-US"/>
          </a:p>
        </p:txBody>
      </p:sp>
    </p:spTree>
    <p:extLst>
      <p:ext uri="{BB962C8B-B14F-4D97-AF65-F5344CB8AC3E}">
        <p14:creationId xmlns:p14="http://schemas.microsoft.com/office/powerpoint/2010/main" val="2956698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BBA5C4-376B-4407-AE59-8B0068E648E4}" type="slidenum">
              <a:rPr lang="en-US" smtClean="0"/>
              <a:t>14</a:t>
            </a:fld>
            <a:endParaRPr lang="en-US"/>
          </a:p>
        </p:txBody>
      </p:sp>
    </p:spTree>
    <p:extLst>
      <p:ext uri="{BB962C8B-B14F-4D97-AF65-F5344CB8AC3E}">
        <p14:creationId xmlns:p14="http://schemas.microsoft.com/office/powerpoint/2010/main" val="1333823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324831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188188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249186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318702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118639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2842132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3290956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22189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73624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304951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222BC-7FE2-442E-87C9-E78EE2A3ADD2}"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8167FB-AFE1-458E-BC81-47C10607F7C9}" type="slidenum">
              <a:rPr lang="en-US" smtClean="0"/>
              <a:t>‹#›</a:t>
            </a:fld>
            <a:endParaRPr lang="en-US" dirty="0"/>
          </a:p>
        </p:txBody>
      </p:sp>
    </p:spTree>
    <p:extLst>
      <p:ext uri="{BB962C8B-B14F-4D97-AF65-F5344CB8AC3E}">
        <p14:creationId xmlns:p14="http://schemas.microsoft.com/office/powerpoint/2010/main" val="204306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222BC-7FE2-442E-87C9-E78EE2A3ADD2}" type="datetimeFigureOut">
              <a:rPr lang="en-US" smtClean="0"/>
              <a:t>5/29/2015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67FB-AFE1-458E-BC81-47C10607F7C9}" type="slidenum">
              <a:rPr lang="en-US" smtClean="0"/>
              <a:t>‹#›</a:t>
            </a:fld>
            <a:endParaRPr lang="en-US" dirty="0"/>
          </a:p>
        </p:txBody>
      </p:sp>
    </p:spTree>
    <p:extLst>
      <p:ext uri="{BB962C8B-B14F-4D97-AF65-F5344CB8AC3E}">
        <p14:creationId xmlns:p14="http://schemas.microsoft.com/office/powerpoint/2010/main" val="71111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2015 MUNICIPAL BUDGET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746760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2552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67356725"/>
              </p:ext>
            </p:extLst>
          </p:nvPr>
        </p:nvGraphicFramePr>
        <p:xfrm>
          <a:off x="533399" y="1143002"/>
          <a:ext cx="8001000" cy="4983162"/>
        </p:xfrm>
        <a:graphic>
          <a:graphicData uri="http://schemas.openxmlformats.org/drawingml/2006/table">
            <a:tbl>
              <a:tblPr firstRow="1" firstCol="1" bandRow="1">
                <a:tableStyleId>{5C22544A-7EE6-4342-B048-85BDC9FD1C3A}</a:tableStyleId>
              </a:tblPr>
              <a:tblGrid>
                <a:gridCol w="1333500"/>
                <a:gridCol w="1333500"/>
                <a:gridCol w="1333500"/>
                <a:gridCol w="1333500"/>
                <a:gridCol w="1333500"/>
                <a:gridCol w="1333500"/>
              </a:tblGrid>
              <a:tr h="233396">
                <a:tc>
                  <a:txBody>
                    <a:bodyPr/>
                    <a:lstStyle/>
                    <a:p>
                      <a:pPr>
                        <a:spcAft>
                          <a:spcPts val="0"/>
                        </a:spcAft>
                      </a:pPr>
                      <a:r>
                        <a:rPr lang="en-CA" sz="1300" dirty="0">
                          <a:effectLst/>
                        </a:rPr>
                        <a:t>CLASS</a:t>
                      </a:r>
                      <a:endParaRPr lang="en-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lgn="ct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lgn="ctr">
                        <a:spcAft>
                          <a:spcPts val="0"/>
                        </a:spcAft>
                      </a:pPr>
                      <a:r>
                        <a:rPr lang="en-CA" sz="1300" u="sng">
                          <a:effectLst/>
                        </a:rPr>
                        <a:t>2015 Rate</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lgn="ct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lgn="ct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lgn="ctr">
                        <a:spcAft>
                          <a:spcPts val="0"/>
                        </a:spcAft>
                      </a:pPr>
                      <a:r>
                        <a:rPr lang="en-CA" sz="1300">
                          <a:effectLst/>
                        </a:rPr>
                        <a:t>     </a:t>
                      </a:r>
                      <a:r>
                        <a:rPr lang="en-CA" sz="1300" u="sng">
                          <a:effectLst/>
                        </a:rPr>
                        <a:t>2014 Rate</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Residential/Farm</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0.00195000</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0.00203000</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Multi-residential</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0.00195000</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0.00203000</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Commercial Occupied</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0.00464819</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0.00488618</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Commercial Excess Land</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0.00325373</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0.00342033</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Commercial Vacant Land</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0.00325373</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0.00342033</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Industrial Occupied</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0.00974414</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0.01041592</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Industrial Excess Land</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0.00633369</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0.00677035</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Industrial Vacant Land</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0.00633369</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0.00677035</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233396">
                <a:tc>
                  <a:txBody>
                    <a:bodyPr/>
                    <a:lstStyle/>
                    <a:p>
                      <a:pPr>
                        <a:spcAft>
                          <a:spcPts val="0"/>
                        </a:spcAft>
                      </a:pPr>
                      <a:r>
                        <a:rPr lang="en-CA" sz="1300">
                          <a:effectLst/>
                        </a:rPr>
                        <a:t>Pipelines</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Farmlands</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0.00048750</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0.00050750</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r h="451637">
                <a:tc>
                  <a:txBody>
                    <a:bodyPr/>
                    <a:lstStyle/>
                    <a:p>
                      <a:pPr>
                        <a:spcAft>
                          <a:spcPts val="0"/>
                        </a:spcAft>
                      </a:pPr>
                      <a:r>
                        <a:rPr lang="en-CA" sz="1300">
                          <a:effectLst/>
                        </a:rPr>
                        <a:t>Managed Forests</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0.00048750</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a:effectLst/>
                        </a:rPr>
                        <a:t> </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tc>
                <a:tc>
                  <a:txBody>
                    <a:bodyPr/>
                    <a:lstStyle/>
                    <a:p>
                      <a:pPr>
                        <a:spcAft>
                          <a:spcPts val="0"/>
                        </a:spcAft>
                      </a:pPr>
                      <a:r>
                        <a:rPr lang="en-CA" sz="1300" dirty="0">
                          <a:effectLst/>
                        </a:rPr>
                        <a:t>     0.00050750</a:t>
                      </a:r>
                      <a:endParaRPr lang="en-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83" marR="6883" marT="6883" marB="6883" anchor="ctr"/>
                </a:tc>
              </a:tr>
            </a:tbl>
          </a:graphicData>
        </a:graphic>
      </p:graphicFrame>
      <p:sp>
        <p:nvSpPr>
          <p:cNvPr id="6" name="TextBox 5"/>
          <p:cNvSpPr txBox="1"/>
          <p:nvPr/>
        </p:nvSpPr>
        <p:spPr>
          <a:xfrm>
            <a:off x="1143000" y="457200"/>
            <a:ext cx="7010400" cy="369332"/>
          </a:xfrm>
          <a:prstGeom prst="rect">
            <a:avLst/>
          </a:prstGeom>
          <a:noFill/>
        </p:spPr>
        <p:txBody>
          <a:bodyPr wrap="square" rtlCol="0">
            <a:spAutoFit/>
          </a:bodyPr>
          <a:lstStyle/>
          <a:p>
            <a:r>
              <a:rPr lang="en-CA" b="1" dirty="0"/>
              <a:t>2015 </a:t>
            </a:r>
            <a:r>
              <a:rPr lang="en-CA" b="1" dirty="0" smtClean="0"/>
              <a:t>Education Tax </a:t>
            </a:r>
            <a:r>
              <a:rPr lang="en-CA" b="1" dirty="0"/>
              <a:t>Rates in comparison to 2014 </a:t>
            </a:r>
            <a:r>
              <a:rPr lang="en-CA" b="1" dirty="0" smtClean="0"/>
              <a:t>Education Tax </a:t>
            </a:r>
            <a:r>
              <a:rPr lang="en-CA" b="1" dirty="0"/>
              <a:t>Rates</a:t>
            </a:r>
            <a:endParaRPr lang="en-CA" dirty="0"/>
          </a:p>
        </p:txBody>
      </p:sp>
    </p:spTree>
    <p:extLst>
      <p:ext uri="{BB962C8B-B14F-4D97-AF65-F5344CB8AC3E}">
        <p14:creationId xmlns:p14="http://schemas.microsoft.com/office/powerpoint/2010/main" val="61508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878247"/>
              </p:ext>
            </p:extLst>
          </p:nvPr>
        </p:nvGraphicFramePr>
        <p:xfrm>
          <a:off x="685800" y="990600"/>
          <a:ext cx="7772399" cy="5364172"/>
        </p:xfrm>
        <a:graphic>
          <a:graphicData uri="http://schemas.openxmlformats.org/drawingml/2006/table">
            <a:tbl>
              <a:tblPr firstRow="1" firstCol="1" lastRow="1" lastCol="1" bandRow="1" bandCol="1">
                <a:tableStyleId>{5C22544A-7EE6-4342-B048-85BDC9FD1C3A}</a:tableStyleId>
              </a:tblPr>
              <a:tblGrid>
                <a:gridCol w="3562539"/>
                <a:gridCol w="1402779"/>
                <a:gridCol w="1404302"/>
                <a:gridCol w="1402779"/>
              </a:tblGrid>
              <a:tr h="191578">
                <a:tc gridSpan="4">
                  <a:txBody>
                    <a:bodyPr/>
                    <a:lstStyle/>
                    <a:p>
                      <a:pPr marL="0" marR="0" algn="ctr">
                        <a:lnSpc>
                          <a:spcPct val="115000"/>
                        </a:lnSpc>
                        <a:spcBef>
                          <a:spcPts val="0"/>
                        </a:spcBef>
                        <a:spcAft>
                          <a:spcPts val="0"/>
                        </a:spcAft>
                      </a:pPr>
                      <a:r>
                        <a:rPr lang="en-US" sz="900" dirty="0">
                          <a:effectLst/>
                        </a:rPr>
                        <a:t>YEAR 2015 TAX RATES</a:t>
                      </a:r>
                      <a:endParaRPr lang="en-US" sz="900" dirty="0">
                        <a:effectLst/>
                        <a:latin typeface="Times New Roman"/>
                        <a:ea typeface="Times New Roman"/>
                      </a:endParaRPr>
                    </a:p>
                  </a:txBody>
                  <a:tcPr marL="52709" marR="52709" marT="0" marB="0"/>
                </a:tc>
                <a:tc hMerge="1">
                  <a:txBody>
                    <a:bodyPr/>
                    <a:lstStyle/>
                    <a:p>
                      <a:endParaRPr lang="en-US"/>
                    </a:p>
                  </a:txBody>
                  <a:tcPr/>
                </a:tc>
                <a:tc hMerge="1">
                  <a:txBody>
                    <a:bodyPr/>
                    <a:lstStyle/>
                    <a:p>
                      <a:endParaRPr lang="en-US"/>
                    </a:p>
                  </a:txBody>
                  <a:tcPr/>
                </a:tc>
                <a:tc hMerge="1">
                  <a:txBody>
                    <a:bodyPr/>
                    <a:lstStyle/>
                    <a:p>
                      <a:endParaRPr lang="en-US"/>
                    </a:p>
                  </a:txBody>
                  <a:tcPr/>
                </a:tc>
              </a:tr>
              <a:tr h="383153">
                <a:tc>
                  <a:txBody>
                    <a:bodyPr/>
                    <a:lstStyle/>
                    <a:p>
                      <a:pPr marL="0" marR="0" algn="ctr">
                        <a:lnSpc>
                          <a:spcPct val="115000"/>
                        </a:lnSpc>
                        <a:spcBef>
                          <a:spcPts val="0"/>
                        </a:spcBef>
                        <a:spcAft>
                          <a:spcPts val="0"/>
                        </a:spcAft>
                      </a:pPr>
                      <a:r>
                        <a:rPr lang="en-US" sz="900" dirty="0">
                          <a:effectLst/>
                        </a:rPr>
                        <a:t> </a:t>
                      </a:r>
                    </a:p>
                    <a:p>
                      <a:pPr marL="0" marR="0" algn="ctr">
                        <a:lnSpc>
                          <a:spcPct val="115000"/>
                        </a:lnSpc>
                        <a:spcBef>
                          <a:spcPts val="0"/>
                        </a:spcBef>
                        <a:spcAft>
                          <a:spcPts val="0"/>
                        </a:spcAft>
                      </a:pPr>
                      <a:r>
                        <a:rPr lang="en-US" sz="900" dirty="0">
                          <a:effectLst/>
                        </a:rPr>
                        <a:t>CLASS</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MUNICIPAL</a:t>
                      </a:r>
                    </a:p>
                    <a:p>
                      <a:pPr marL="0" marR="0" algn="ctr">
                        <a:lnSpc>
                          <a:spcPct val="115000"/>
                        </a:lnSpc>
                        <a:spcBef>
                          <a:spcPts val="0"/>
                        </a:spcBef>
                        <a:spcAft>
                          <a:spcPts val="0"/>
                        </a:spcAft>
                      </a:pPr>
                      <a:r>
                        <a:rPr lang="en-US" sz="900">
                          <a:effectLst/>
                        </a:rPr>
                        <a:t>RATE</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EDUCATION</a:t>
                      </a:r>
                    </a:p>
                    <a:p>
                      <a:pPr marL="0" marR="0" algn="ctr">
                        <a:lnSpc>
                          <a:spcPct val="115000"/>
                        </a:lnSpc>
                        <a:spcBef>
                          <a:spcPts val="0"/>
                        </a:spcBef>
                        <a:spcAft>
                          <a:spcPts val="0"/>
                        </a:spcAft>
                      </a:pPr>
                      <a:r>
                        <a:rPr lang="en-US" sz="900">
                          <a:effectLst/>
                        </a:rPr>
                        <a:t>RATE</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TOTAL TAX</a:t>
                      </a:r>
                    </a:p>
                    <a:p>
                      <a:pPr marL="0" marR="0" algn="ctr">
                        <a:lnSpc>
                          <a:spcPct val="115000"/>
                        </a:lnSpc>
                        <a:spcBef>
                          <a:spcPts val="0"/>
                        </a:spcBef>
                        <a:spcAft>
                          <a:spcPts val="0"/>
                        </a:spcAft>
                      </a:pPr>
                      <a:r>
                        <a:rPr lang="en-US" sz="900">
                          <a:effectLst/>
                        </a:rPr>
                        <a:t>RATE</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Residential / Farm (RT)</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0.00773233 </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0.00195000 </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0.00968233</a:t>
                      </a:r>
                      <a:endParaRPr lang="en-US" sz="900">
                        <a:effectLst/>
                        <a:latin typeface="Times New Roman"/>
                        <a:ea typeface="Times New Roman"/>
                      </a:endParaRPr>
                    </a:p>
                  </a:txBody>
                  <a:tcPr marL="52709" marR="52709" marT="0" marB="0"/>
                </a:tc>
              </a:tr>
              <a:tr h="383153">
                <a:tc>
                  <a:txBody>
                    <a:bodyPr/>
                    <a:lstStyle/>
                    <a:p>
                      <a:pPr marL="0" marR="0">
                        <a:lnSpc>
                          <a:spcPct val="115000"/>
                        </a:lnSpc>
                        <a:spcBef>
                          <a:spcPts val="0"/>
                        </a:spcBef>
                        <a:spcAft>
                          <a:spcPts val="0"/>
                        </a:spcAft>
                      </a:pPr>
                      <a:r>
                        <a:rPr lang="en-US" sz="900">
                          <a:effectLst/>
                        </a:rPr>
                        <a:t>Commercial (CT)</a:t>
                      </a:r>
                    </a:p>
                    <a:p>
                      <a:pPr marL="0" marR="0">
                        <a:lnSpc>
                          <a:spcPct val="115000"/>
                        </a:lnSpc>
                        <a:spcBef>
                          <a:spcPts val="0"/>
                        </a:spcBef>
                        <a:spcAft>
                          <a:spcPts val="0"/>
                        </a:spcAft>
                      </a:pPr>
                      <a:r>
                        <a:rPr lang="en-US" sz="900">
                          <a:effectLst/>
                        </a:rPr>
                        <a:t>Commercial (XTN)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 0.01531001</a:t>
                      </a:r>
                    </a:p>
                    <a:p>
                      <a:pPr marL="0" marR="0" algn="ctr">
                        <a:lnSpc>
                          <a:spcPct val="115000"/>
                        </a:lnSpc>
                        <a:spcBef>
                          <a:spcPts val="0"/>
                        </a:spcBef>
                        <a:spcAft>
                          <a:spcPts val="0"/>
                        </a:spcAft>
                      </a:pPr>
                      <a:r>
                        <a:rPr lang="en-US" sz="900" dirty="0">
                          <a:effectLst/>
                        </a:rPr>
                        <a:t>0.01531001</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0.00464819</a:t>
                      </a:r>
                    </a:p>
                    <a:p>
                      <a:pPr marL="0" marR="0" algn="ctr">
                        <a:lnSpc>
                          <a:spcPct val="115000"/>
                        </a:lnSpc>
                        <a:spcBef>
                          <a:spcPts val="0"/>
                        </a:spcBef>
                        <a:spcAft>
                          <a:spcPts val="0"/>
                        </a:spcAft>
                      </a:pPr>
                      <a:r>
                        <a:rPr lang="en-US" sz="900" dirty="0">
                          <a:effectLst/>
                        </a:rPr>
                        <a:t>0.00464819 </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0.01995820</a:t>
                      </a:r>
                    </a:p>
                    <a:p>
                      <a:pPr marL="0" marR="0" algn="ctr">
                        <a:lnSpc>
                          <a:spcPct val="115000"/>
                        </a:lnSpc>
                        <a:spcBef>
                          <a:spcPts val="0"/>
                        </a:spcBef>
                        <a:spcAft>
                          <a:spcPts val="0"/>
                        </a:spcAft>
                      </a:pPr>
                      <a:r>
                        <a:rPr lang="en-US" sz="900" dirty="0">
                          <a:effectLst/>
                        </a:rPr>
                        <a:t>0.01995820</a:t>
                      </a:r>
                      <a:endParaRPr lang="en-US" sz="900" dirty="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Commercial Vacant Units/Excess Land (CU)</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0.01071701</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0.00325373 </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0.01397074</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Commercial Vacant Land (CX)</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0.01071701</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0.00325373</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0.01397074</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Industrial (IT)</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0.02033603</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0.00974414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0.03008017</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Industrial Vacant Units/Excess Land (IU)</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0.01321842</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0.00633369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0.01955211</a:t>
                      </a:r>
                      <a:endParaRPr lang="en-US" sz="900" dirty="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dirty="0">
                          <a:effectLst/>
                        </a:rPr>
                        <a:t>Industrial Vacant Land (IX)</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0.01321842</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0.00633369</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0.01955211</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Farmlands (FT)</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0.00193308</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0.00048750</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0.00242058</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Managed Forest (TT)</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0.00193308</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0.00048750</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0.00242058</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dirty="0">
                          <a:effectLst/>
                        </a:rPr>
                        <a:t> </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a:t>
                      </a:r>
                      <a:endParaRPr lang="en-US" sz="900">
                        <a:effectLst/>
                        <a:latin typeface="Times New Roman"/>
                        <a:ea typeface="Times New Roman"/>
                      </a:endParaRPr>
                    </a:p>
                  </a:txBody>
                  <a:tcPr marL="52709" marR="52709" marT="0" marB="0"/>
                </a:tc>
              </a:tr>
              <a:tr h="191578">
                <a:tc gridSpan="4">
                  <a:txBody>
                    <a:bodyPr/>
                    <a:lstStyle/>
                    <a:p>
                      <a:pPr marL="0" marR="0" algn="ctr">
                        <a:lnSpc>
                          <a:spcPct val="115000"/>
                        </a:lnSpc>
                        <a:spcBef>
                          <a:spcPts val="0"/>
                        </a:spcBef>
                        <a:spcAft>
                          <a:spcPts val="0"/>
                        </a:spcAft>
                      </a:pPr>
                      <a:r>
                        <a:rPr lang="en-US" sz="900">
                          <a:effectLst/>
                        </a:rPr>
                        <a:t>YEAR 2014 TAX RATES</a:t>
                      </a:r>
                      <a:endParaRPr lang="en-US" sz="900">
                        <a:effectLst/>
                        <a:latin typeface="Times New Roman"/>
                        <a:ea typeface="Times New Roman"/>
                      </a:endParaRPr>
                    </a:p>
                  </a:txBody>
                  <a:tcPr marL="52709" marR="52709" marT="0" marB="0"/>
                </a:tc>
                <a:tc hMerge="1">
                  <a:txBody>
                    <a:bodyPr/>
                    <a:lstStyle/>
                    <a:p>
                      <a:endParaRPr lang="en-US"/>
                    </a:p>
                  </a:txBody>
                  <a:tcPr/>
                </a:tc>
                <a:tc hMerge="1">
                  <a:txBody>
                    <a:bodyPr/>
                    <a:lstStyle/>
                    <a:p>
                      <a:endParaRPr lang="en-US"/>
                    </a:p>
                  </a:txBody>
                  <a:tcPr/>
                </a:tc>
                <a:tc hMerge="1">
                  <a:txBody>
                    <a:bodyPr/>
                    <a:lstStyle/>
                    <a:p>
                      <a:endParaRPr lang="en-US"/>
                    </a:p>
                  </a:txBody>
                  <a:tcPr/>
                </a:tc>
              </a:tr>
              <a:tr h="383153">
                <a:tc>
                  <a:txBody>
                    <a:bodyPr/>
                    <a:lstStyle/>
                    <a:p>
                      <a:pPr marL="0" marR="0" algn="ctr">
                        <a:lnSpc>
                          <a:spcPct val="115000"/>
                        </a:lnSpc>
                        <a:spcBef>
                          <a:spcPts val="0"/>
                        </a:spcBef>
                        <a:spcAft>
                          <a:spcPts val="0"/>
                        </a:spcAft>
                      </a:pPr>
                      <a:r>
                        <a:rPr lang="en-US" sz="900">
                          <a:effectLst/>
                        </a:rPr>
                        <a:t> </a:t>
                      </a:r>
                    </a:p>
                    <a:p>
                      <a:pPr marL="0" marR="0" algn="ctr">
                        <a:lnSpc>
                          <a:spcPct val="115000"/>
                        </a:lnSpc>
                        <a:spcBef>
                          <a:spcPts val="0"/>
                        </a:spcBef>
                        <a:spcAft>
                          <a:spcPts val="0"/>
                        </a:spcAft>
                      </a:pPr>
                      <a:r>
                        <a:rPr lang="en-US" sz="900">
                          <a:effectLst/>
                        </a:rPr>
                        <a:t>CLASS</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MUNICIPAL</a:t>
                      </a:r>
                    </a:p>
                    <a:p>
                      <a:pPr marL="0" marR="0" algn="ctr">
                        <a:lnSpc>
                          <a:spcPct val="115000"/>
                        </a:lnSpc>
                        <a:spcBef>
                          <a:spcPts val="0"/>
                        </a:spcBef>
                        <a:spcAft>
                          <a:spcPts val="0"/>
                        </a:spcAft>
                      </a:pPr>
                      <a:r>
                        <a:rPr lang="en-US" sz="900">
                          <a:effectLst/>
                        </a:rPr>
                        <a:t>RATE</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EDUCATION</a:t>
                      </a:r>
                    </a:p>
                    <a:p>
                      <a:pPr marL="0" marR="0" algn="ctr">
                        <a:lnSpc>
                          <a:spcPct val="115000"/>
                        </a:lnSpc>
                        <a:spcBef>
                          <a:spcPts val="0"/>
                        </a:spcBef>
                        <a:spcAft>
                          <a:spcPts val="0"/>
                        </a:spcAft>
                      </a:pPr>
                      <a:r>
                        <a:rPr lang="en-US" sz="900">
                          <a:effectLst/>
                        </a:rPr>
                        <a:t>RATE</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TOTAL TAX</a:t>
                      </a:r>
                    </a:p>
                    <a:p>
                      <a:pPr marL="0" marR="0" algn="ctr">
                        <a:lnSpc>
                          <a:spcPct val="115000"/>
                        </a:lnSpc>
                        <a:spcBef>
                          <a:spcPts val="0"/>
                        </a:spcBef>
                        <a:spcAft>
                          <a:spcPts val="0"/>
                        </a:spcAft>
                      </a:pPr>
                      <a:r>
                        <a:rPr lang="en-US" sz="900">
                          <a:effectLst/>
                        </a:rPr>
                        <a:t>RATE</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Residential / Farm (RT)</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0.00765233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0.00203000</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0.00968233</a:t>
                      </a:r>
                      <a:endParaRPr lang="en-US" sz="900">
                        <a:effectLst/>
                        <a:latin typeface="Times New Roman"/>
                        <a:ea typeface="Times New Roman"/>
                      </a:endParaRPr>
                    </a:p>
                  </a:txBody>
                  <a:tcPr marL="52709" marR="52709" marT="0" marB="0"/>
                </a:tc>
              </a:tr>
              <a:tr h="383153">
                <a:tc>
                  <a:txBody>
                    <a:bodyPr/>
                    <a:lstStyle/>
                    <a:p>
                      <a:pPr marL="0" marR="0">
                        <a:lnSpc>
                          <a:spcPct val="115000"/>
                        </a:lnSpc>
                        <a:spcBef>
                          <a:spcPts val="0"/>
                        </a:spcBef>
                        <a:spcAft>
                          <a:spcPts val="0"/>
                        </a:spcAft>
                      </a:pPr>
                      <a:r>
                        <a:rPr lang="en-US" sz="900">
                          <a:effectLst/>
                        </a:rPr>
                        <a:t>Commercial (CT)</a:t>
                      </a:r>
                    </a:p>
                    <a:p>
                      <a:pPr marL="0" marR="0">
                        <a:lnSpc>
                          <a:spcPct val="115000"/>
                        </a:lnSpc>
                        <a:spcBef>
                          <a:spcPts val="0"/>
                        </a:spcBef>
                        <a:spcAft>
                          <a:spcPts val="0"/>
                        </a:spcAft>
                      </a:pPr>
                      <a:r>
                        <a:rPr lang="en-US" sz="900">
                          <a:effectLst/>
                        </a:rPr>
                        <a:t>Commercial (XTN)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0.01515161</a:t>
                      </a:r>
                    </a:p>
                    <a:p>
                      <a:pPr marL="0" marR="0" algn="ctr">
                        <a:lnSpc>
                          <a:spcPct val="115000"/>
                        </a:lnSpc>
                        <a:spcBef>
                          <a:spcPts val="0"/>
                        </a:spcBef>
                        <a:spcAft>
                          <a:spcPts val="0"/>
                        </a:spcAft>
                      </a:pPr>
                      <a:r>
                        <a:rPr lang="en-US" sz="900">
                          <a:effectLst/>
                        </a:rPr>
                        <a:t>0.01515161</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0.00488618</a:t>
                      </a:r>
                    </a:p>
                    <a:p>
                      <a:pPr marL="0" marR="0" algn="ctr">
                        <a:lnSpc>
                          <a:spcPct val="115000"/>
                        </a:lnSpc>
                        <a:spcBef>
                          <a:spcPts val="0"/>
                        </a:spcBef>
                        <a:spcAft>
                          <a:spcPts val="0"/>
                        </a:spcAft>
                      </a:pPr>
                      <a:r>
                        <a:rPr lang="en-US" sz="900" dirty="0">
                          <a:effectLst/>
                        </a:rPr>
                        <a:t>0.00488618 </a:t>
                      </a:r>
                      <a:endParaRPr lang="en-US" sz="900" dirty="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0.02003779</a:t>
                      </a:r>
                    </a:p>
                    <a:p>
                      <a:pPr marL="0" marR="0" algn="ctr">
                        <a:lnSpc>
                          <a:spcPct val="115000"/>
                        </a:lnSpc>
                        <a:spcBef>
                          <a:spcPts val="0"/>
                        </a:spcBef>
                        <a:spcAft>
                          <a:spcPts val="0"/>
                        </a:spcAft>
                      </a:pPr>
                      <a:r>
                        <a:rPr lang="en-US" sz="900">
                          <a:effectLst/>
                        </a:rPr>
                        <a:t>0.02003779</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Commercial Vacant Units/Excess Land (CU)</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0.01060613</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0.00342033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0.01402646</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Commercial Vacant Land (CX)</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0.01060613</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0.00342033</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0.01402646</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Industrial (IT)</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0.02012563</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0.01041592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0.03054155</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Industrial Vacant Units/Excess Land (IU)</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0.01308166</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0.00677035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0.01985201</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Industrial Vacant Land (IX)</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0.01308166</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0.00677035</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0.01985201</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Farmlands (FT)</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0.00191308</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0.00050750</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0.00242058</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Managed Forest (TT)</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0.00191308</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0.00050750</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0.00242058</a:t>
                      </a:r>
                      <a:endParaRPr lang="en-US" sz="900">
                        <a:effectLst/>
                        <a:latin typeface="Times New Roman"/>
                        <a:ea typeface="Times New Roman"/>
                      </a:endParaRPr>
                    </a:p>
                  </a:txBody>
                  <a:tcPr marL="52709" marR="52709" marT="0" marB="0"/>
                </a:tc>
              </a:tr>
              <a:tr h="191578">
                <a:tc>
                  <a:txBody>
                    <a:bodyPr/>
                    <a:lstStyle/>
                    <a:p>
                      <a:pPr marL="0" marR="0">
                        <a:lnSpc>
                          <a:spcPct val="115000"/>
                        </a:lnSpc>
                        <a:spcBef>
                          <a:spcPts val="0"/>
                        </a:spcBef>
                        <a:spcAft>
                          <a:spcPts val="0"/>
                        </a:spcAft>
                      </a:pPr>
                      <a:r>
                        <a:rPr lang="en-US" sz="900">
                          <a:effectLst/>
                        </a:rPr>
                        <a:t>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a:effectLst/>
                        </a:rPr>
                        <a:t> </a:t>
                      </a:r>
                      <a:endParaRPr lang="en-US" sz="900">
                        <a:effectLst/>
                        <a:latin typeface="Times New Roman"/>
                        <a:ea typeface="Times New Roman"/>
                      </a:endParaRPr>
                    </a:p>
                  </a:txBody>
                  <a:tcPr marL="52709" marR="52709" marT="0" marB="0"/>
                </a:tc>
                <a:tc>
                  <a:txBody>
                    <a:bodyPr/>
                    <a:lstStyle/>
                    <a:p>
                      <a:pPr marL="0" marR="0" algn="ctr">
                        <a:lnSpc>
                          <a:spcPct val="115000"/>
                        </a:lnSpc>
                        <a:spcBef>
                          <a:spcPts val="0"/>
                        </a:spcBef>
                        <a:spcAft>
                          <a:spcPts val="0"/>
                        </a:spcAft>
                      </a:pPr>
                      <a:r>
                        <a:rPr lang="en-US" sz="900" dirty="0">
                          <a:effectLst/>
                        </a:rPr>
                        <a:t> </a:t>
                      </a:r>
                      <a:endParaRPr lang="en-US" sz="900" dirty="0">
                        <a:effectLst/>
                        <a:latin typeface="Times New Roman"/>
                        <a:ea typeface="Times New Roman"/>
                      </a:endParaRPr>
                    </a:p>
                  </a:txBody>
                  <a:tcPr marL="52709" marR="52709" marT="0" marB="0"/>
                </a:tc>
              </a:tr>
            </a:tbl>
          </a:graphicData>
        </a:graphic>
      </p:graphicFrame>
      <p:sp>
        <p:nvSpPr>
          <p:cNvPr id="3" name="TextBox 2"/>
          <p:cNvSpPr txBox="1"/>
          <p:nvPr/>
        </p:nvSpPr>
        <p:spPr>
          <a:xfrm>
            <a:off x="838200" y="304800"/>
            <a:ext cx="7848600" cy="369332"/>
          </a:xfrm>
          <a:prstGeom prst="rect">
            <a:avLst/>
          </a:prstGeom>
          <a:noFill/>
        </p:spPr>
        <p:txBody>
          <a:bodyPr wrap="square" rtlCol="0">
            <a:spAutoFit/>
          </a:bodyPr>
          <a:lstStyle/>
          <a:p>
            <a:r>
              <a:rPr lang="en-US" dirty="0" smtClean="0"/>
              <a:t>                                             </a:t>
            </a:r>
            <a:r>
              <a:rPr lang="en-US" b="1" dirty="0" smtClean="0"/>
              <a:t>2015 - 2014 Tax Rate Comparison</a:t>
            </a:r>
            <a:endParaRPr lang="en-US" b="1" dirty="0"/>
          </a:p>
        </p:txBody>
      </p:sp>
    </p:spTree>
    <p:extLst>
      <p:ext uri="{BB962C8B-B14F-4D97-AF65-F5344CB8AC3E}">
        <p14:creationId xmlns:p14="http://schemas.microsoft.com/office/powerpoint/2010/main" val="1638641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85004634"/>
              </p:ext>
            </p:extLst>
          </p:nvPr>
        </p:nvGraphicFramePr>
        <p:xfrm>
          <a:off x="-381000" y="979511"/>
          <a:ext cx="9067800" cy="587848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438400" y="228600"/>
            <a:ext cx="4495800" cy="400110"/>
          </a:xfrm>
          <a:prstGeom prst="rect">
            <a:avLst/>
          </a:prstGeom>
          <a:noFill/>
        </p:spPr>
        <p:txBody>
          <a:bodyPr wrap="square" rtlCol="0">
            <a:spAutoFit/>
          </a:bodyPr>
          <a:lstStyle/>
          <a:p>
            <a:pPr algn="ctr"/>
            <a:r>
              <a:rPr lang="en-CA" sz="2000" b="1" dirty="0" smtClean="0"/>
              <a:t>2015 Budget Expenditures</a:t>
            </a:r>
            <a:endParaRPr lang="en-CA" sz="2000" b="1" dirty="0"/>
          </a:p>
        </p:txBody>
      </p:sp>
    </p:spTree>
    <p:extLst>
      <p:ext uri="{BB962C8B-B14F-4D97-AF65-F5344CB8AC3E}">
        <p14:creationId xmlns:p14="http://schemas.microsoft.com/office/powerpoint/2010/main" val="1290166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633794139"/>
              </p:ext>
            </p:extLst>
          </p:nvPr>
        </p:nvGraphicFramePr>
        <p:xfrm>
          <a:off x="457200" y="381000"/>
          <a:ext cx="8153400" cy="6172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5957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268755455"/>
              </p:ext>
            </p:extLst>
          </p:nvPr>
        </p:nvGraphicFramePr>
        <p:xfrm>
          <a:off x="457200" y="381000"/>
          <a:ext cx="8382000"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6041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208606603"/>
              </p:ext>
            </p:extLst>
          </p:nvPr>
        </p:nvGraphicFramePr>
        <p:xfrm>
          <a:off x="685800" y="457200"/>
          <a:ext cx="7848600" cy="58673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429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from the Mayor</a:t>
            </a:r>
            <a:endParaRPr lang="en-US" dirty="0"/>
          </a:p>
        </p:txBody>
      </p:sp>
      <p:sp>
        <p:nvSpPr>
          <p:cNvPr id="3" name="Rectangle 2"/>
          <p:cNvSpPr/>
          <p:nvPr/>
        </p:nvSpPr>
        <p:spPr>
          <a:xfrm>
            <a:off x="609600" y="1828800"/>
            <a:ext cx="7848600" cy="3693319"/>
          </a:xfrm>
          <a:prstGeom prst="rect">
            <a:avLst/>
          </a:prstGeom>
        </p:spPr>
        <p:txBody>
          <a:bodyPr wrap="square">
            <a:spAutoFit/>
          </a:bodyPr>
          <a:lstStyle/>
          <a:p>
            <a:r>
              <a:rPr lang="en-CA" dirty="0"/>
              <a:t>Council and staff have worked to ensure a budget process </a:t>
            </a:r>
            <a:r>
              <a:rPr lang="en-CA" dirty="0" smtClean="0"/>
              <a:t>with financial </a:t>
            </a:r>
            <a:r>
              <a:rPr lang="en-CA" dirty="0"/>
              <a:t>resources </a:t>
            </a:r>
            <a:r>
              <a:rPr lang="en-CA" dirty="0" smtClean="0"/>
              <a:t> </a:t>
            </a:r>
            <a:r>
              <a:rPr lang="en-CA" dirty="0"/>
              <a:t>allocated wisely.</a:t>
            </a:r>
            <a:endParaRPr lang="en-US" dirty="0"/>
          </a:p>
          <a:p>
            <a:r>
              <a:rPr lang="en-CA" dirty="0"/>
              <a:t> </a:t>
            </a:r>
            <a:endParaRPr lang="en-US" dirty="0"/>
          </a:p>
          <a:p>
            <a:r>
              <a:rPr lang="en-CA" b="1" i="1" u="sng" dirty="0"/>
              <a:t>In our budget process the township </a:t>
            </a:r>
            <a:r>
              <a:rPr lang="en-CA" b="1" i="1" u="sng" dirty="0" smtClean="0"/>
              <a:t>has:</a:t>
            </a:r>
            <a:endParaRPr lang="en-US" b="1" i="1" u="sng" dirty="0"/>
          </a:p>
          <a:p>
            <a:pPr marL="285750" lvl="0" indent="-285750">
              <a:buFont typeface="Arial" panose="020B0604020202020204" pitchFamily="34" charset="0"/>
              <a:buChar char="•"/>
            </a:pPr>
            <a:r>
              <a:rPr lang="en-CA" dirty="0"/>
              <a:t>Met the legislative requirements of the Municipal Act 2001 (MA)</a:t>
            </a:r>
            <a:endParaRPr lang="en-US" dirty="0"/>
          </a:p>
          <a:p>
            <a:pPr marL="285750" lvl="0" indent="-285750">
              <a:buFont typeface="Arial" panose="020B0604020202020204" pitchFamily="34" charset="0"/>
              <a:buChar char="•"/>
            </a:pPr>
            <a:r>
              <a:rPr lang="en-CA" dirty="0"/>
              <a:t>Planned for the future through strategic planning</a:t>
            </a:r>
            <a:endParaRPr lang="en-US" dirty="0"/>
          </a:p>
          <a:p>
            <a:pPr marL="285750" lvl="0" indent="-285750">
              <a:buFont typeface="Arial" panose="020B0604020202020204" pitchFamily="34" charset="0"/>
              <a:buChar char="•"/>
            </a:pPr>
            <a:r>
              <a:rPr lang="en-CA" dirty="0"/>
              <a:t>Held an open budget process that shows how tax dollars are spent</a:t>
            </a:r>
            <a:endParaRPr lang="en-US" dirty="0"/>
          </a:p>
          <a:p>
            <a:pPr marL="285750" lvl="0" indent="-285750">
              <a:buFont typeface="Arial" panose="020B0604020202020204" pitchFamily="34" charset="0"/>
              <a:buChar char="•"/>
            </a:pPr>
            <a:r>
              <a:rPr lang="en-CA" dirty="0"/>
              <a:t>Planned for the fiscal challenges of the Township of South Algonquin</a:t>
            </a:r>
            <a:endParaRPr lang="en-US" dirty="0"/>
          </a:p>
          <a:p>
            <a:pPr marL="285750" lvl="0" indent="-285750">
              <a:buFont typeface="Arial" panose="020B0604020202020204" pitchFamily="34" charset="0"/>
              <a:buChar char="•"/>
            </a:pPr>
            <a:r>
              <a:rPr lang="en-CA" dirty="0"/>
              <a:t>Prepared a budget to effectively cover operating expenses and capital planning</a:t>
            </a:r>
            <a:endParaRPr lang="en-US" dirty="0"/>
          </a:p>
          <a:p>
            <a:endParaRPr lang="en-CA" dirty="0" smtClean="0"/>
          </a:p>
          <a:p>
            <a:endParaRPr lang="en-CA" dirty="0" smtClean="0"/>
          </a:p>
          <a:p>
            <a:r>
              <a:rPr lang="en-CA" dirty="0" smtClean="0"/>
              <a:t>The </a:t>
            </a:r>
            <a:r>
              <a:rPr lang="en-CA" dirty="0"/>
              <a:t>budget process meets the needs of the township today and looks to the future needs of the township as well.  </a:t>
            </a:r>
            <a:endParaRPr lang="en-US" dirty="0"/>
          </a:p>
        </p:txBody>
      </p:sp>
    </p:spTree>
    <p:extLst>
      <p:ext uri="{BB962C8B-B14F-4D97-AF65-F5344CB8AC3E}">
        <p14:creationId xmlns:p14="http://schemas.microsoft.com/office/powerpoint/2010/main" val="2275596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b="1" u="sng" dirty="0" smtClean="0"/>
              <a:t>Challenges</a:t>
            </a:r>
            <a:r>
              <a:rPr lang="en-US" u="sng" dirty="0" smtClean="0"/>
              <a:t/>
            </a:r>
            <a:br>
              <a:rPr lang="en-US" u="sng" dirty="0" smtClean="0"/>
            </a:br>
            <a:endParaRPr lang="en-US" u="sng" dirty="0"/>
          </a:p>
        </p:txBody>
      </p:sp>
      <p:sp>
        <p:nvSpPr>
          <p:cNvPr id="3" name="Rectangle 2"/>
          <p:cNvSpPr/>
          <p:nvPr/>
        </p:nvSpPr>
        <p:spPr>
          <a:xfrm>
            <a:off x="956510" y="1905000"/>
            <a:ext cx="7230979" cy="3693319"/>
          </a:xfrm>
          <a:prstGeom prst="rect">
            <a:avLst/>
          </a:prstGeom>
          <a:ln w="12700" cap="sq" cmpd="sng">
            <a:solidFill>
              <a:schemeClr val="accent1"/>
            </a:solidFill>
            <a:miter lim="800000"/>
          </a:ln>
        </p:spPr>
        <p:txBody>
          <a:bodyPr wrap="square">
            <a:spAutoFit/>
          </a:bodyPr>
          <a:lstStyle/>
          <a:p>
            <a:pPr marL="285750" lvl="0" indent="-285750">
              <a:buFont typeface="Arial" panose="020B0604020202020204" pitchFamily="34" charset="0"/>
              <a:buChar char="•"/>
            </a:pPr>
            <a:endParaRPr lang="en-CA" dirty="0" smtClean="0"/>
          </a:p>
          <a:p>
            <a:pPr marL="285750" lvl="0" indent="-285750">
              <a:buFont typeface="Arial" panose="020B0604020202020204" pitchFamily="34" charset="0"/>
              <a:buChar char="•"/>
            </a:pPr>
            <a:r>
              <a:rPr lang="en-CA" dirty="0" smtClean="0"/>
              <a:t>Decrease </a:t>
            </a:r>
            <a:r>
              <a:rPr lang="en-CA" dirty="0"/>
              <a:t>in transfer payments from </a:t>
            </a:r>
            <a:r>
              <a:rPr lang="en-CA" dirty="0" smtClean="0"/>
              <a:t>Provincial government</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CA" dirty="0"/>
              <a:t>Policing - increased annual costs plus new billing model resulting in further additional annual  policing </a:t>
            </a:r>
            <a:r>
              <a:rPr lang="en-CA" dirty="0" smtClean="0"/>
              <a:t>costs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CA" dirty="0"/>
              <a:t>Increased Court Security / Transportation </a:t>
            </a:r>
            <a:r>
              <a:rPr lang="en-CA" dirty="0" smtClean="0"/>
              <a:t>costs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CA" dirty="0"/>
              <a:t>Increased levies paid to the </a:t>
            </a:r>
            <a:r>
              <a:rPr lang="en-CA" dirty="0" smtClean="0"/>
              <a:t>Province</a:t>
            </a:r>
          </a:p>
          <a:p>
            <a:pPr marL="285750" lvl="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smtClean="0"/>
              <a:t>The establishment of a Planning Department</a:t>
            </a:r>
            <a:endParaRPr lang="en-US" dirty="0"/>
          </a:p>
          <a:p>
            <a:r>
              <a:rPr lang="en-CA" dirty="0"/>
              <a:t> </a:t>
            </a:r>
            <a:endParaRPr lang="en-US" dirty="0"/>
          </a:p>
          <a:p>
            <a:r>
              <a:rPr lang="en-CA" dirty="0"/>
              <a:t> </a:t>
            </a:r>
            <a:endParaRPr lang="en-US" dirty="0"/>
          </a:p>
        </p:txBody>
      </p:sp>
    </p:spTree>
    <p:extLst>
      <p:ext uri="{BB962C8B-B14F-4D97-AF65-F5344CB8AC3E}">
        <p14:creationId xmlns:p14="http://schemas.microsoft.com/office/powerpoint/2010/main" val="3861842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smtClean="0"/>
              <a:t/>
            </a:r>
            <a:br>
              <a:rPr lang="en-CA" b="1" u="sng" dirty="0" smtClean="0"/>
            </a:br>
            <a:r>
              <a:rPr lang="en-CA" b="1" u="sng" dirty="0" smtClean="0"/>
              <a:t>Fiscally </a:t>
            </a:r>
            <a:r>
              <a:rPr lang="en-CA" b="1" u="sng" dirty="0"/>
              <a:t>prudent</a:t>
            </a:r>
            <a:r>
              <a:rPr lang="en-US" b="1" u="sng" dirty="0"/>
              <a:t/>
            </a:r>
            <a:br>
              <a:rPr lang="en-US" b="1" u="sng" dirty="0"/>
            </a:br>
            <a:endParaRPr lang="en-CA" dirty="0"/>
          </a:p>
        </p:txBody>
      </p:sp>
      <p:sp>
        <p:nvSpPr>
          <p:cNvPr id="3" name="Rectangle 2"/>
          <p:cNvSpPr/>
          <p:nvPr/>
        </p:nvSpPr>
        <p:spPr>
          <a:xfrm>
            <a:off x="617621" y="1828800"/>
            <a:ext cx="8069179" cy="4524315"/>
          </a:xfrm>
          <a:prstGeom prst="rect">
            <a:avLst/>
          </a:prstGeom>
          <a:solidFill>
            <a:schemeClr val="bg1"/>
          </a:solidFill>
          <a:ln w="12700" cap="sq" cmpd="sng">
            <a:solidFill>
              <a:schemeClr val="accent1"/>
            </a:solidFill>
            <a:miter lim="800000"/>
          </a:ln>
        </p:spPr>
        <p:txBody>
          <a:bodyPr wrap="square">
            <a:spAutoFit/>
          </a:bodyPr>
          <a:lstStyle/>
          <a:p>
            <a:pPr marL="285750" lvl="0" indent="-285750">
              <a:buFont typeface="Arial" panose="020B0604020202020204" pitchFamily="34" charset="0"/>
              <a:buChar char="•"/>
            </a:pPr>
            <a:endParaRPr lang="en-CA" dirty="0" smtClean="0"/>
          </a:p>
          <a:p>
            <a:pPr marL="285750" lvl="0" indent="-285750">
              <a:buFont typeface="Arial" panose="020B0604020202020204" pitchFamily="34" charset="0"/>
              <a:buChar char="•"/>
            </a:pPr>
            <a:r>
              <a:rPr lang="en-CA" dirty="0" smtClean="0"/>
              <a:t>4 </a:t>
            </a:r>
            <a:r>
              <a:rPr lang="en-CA" dirty="0"/>
              <a:t>years of balanced budgets with no increase to residential </a:t>
            </a:r>
            <a:r>
              <a:rPr lang="en-CA" dirty="0" smtClean="0"/>
              <a:t>taxes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CA" dirty="0"/>
              <a:t>Internal efficiencies – reviewing all purchased services to ensure the most economical and effective provision of service   e.g. telephone/internet </a:t>
            </a:r>
            <a:r>
              <a:rPr lang="en-CA" dirty="0" smtClean="0"/>
              <a:t>costs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CA" dirty="0"/>
              <a:t>Reviewing contracts for competitive </a:t>
            </a:r>
            <a:r>
              <a:rPr lang="en-CA" dirty="0" smtClean="0"/>
              <a:t>pricing</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CA" dirty="0"/>
              <a:t>Applying for grants to offset project costs </a:t>
            </a:r>
            <a:endParaRPr lang="en-CA" dirty="0" smtClean="0"/>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CA" dirty="0"/>
              <a:t>Long term project planning - identified projects throughout the township to </a:t>
            </a:r>
            <a:r>
              <a:rPr lang="en-CA" dirty="0" smtClean="0"/>
              <a:t>complete </a:t>
            </a:r>
            <a:r>
              <a:rPr lang="en-CA" dirty="0"/>
              <a:t>2015 -</a:t>
            </a:r>
            <a:r>
              <a:rPr lang="en-CA" dirty="0" smtClean="0"/>
              <a:t>2019</a:t>
            </a:r>
          </a:p>
          <a:p>
            <a:pPr lvl="0"/>
            <a:endParaRPr lang="en-US" dirty="0"/>
          </a:p>
          <a:p>
            <a:pPr marL="285750" indent="-285750">
              <a:buFont typeface="Arial" panose="020B0604020202020204" pitchFamily="34" charset="0"/>
              <a:buChar char="•"/>
            </a:pPr>
            <a:r>
              <a:rPr lang="en-CA" dirty="0"/>
              <a:t>Reserves</a:t>
            </a:r>
            <a:r>
              <a:rPr lang="en-US" dirty="0"/>
              <a:t> - </a:t>
            </a:r>
            <a:r>
              <a:rPr lang="en-CA" dirty="0"/>
              <a:t>dedicated funds in reserve for projects throughout the township</a:t>
            </a:r>
            <a:r>
              <a:rPr lang="en-US" dirty="0"/>
              <a:t> 		     - f</a:t>
            </a:r>
            <a:r>
              <a:rPr lang="en-CA" dirty="0" err="1"/>
              <a:t>unds</a:t>
            </a:r>
            <a:r>
              <a:rPr lang="en-CA" dirty="0"/>
              <a:t> allocated to continue to enhance accessibility </a:t>
            </a:r>
            <a:endParaRPr lang="en-CA"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59475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Growth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285333"/>
              </p:ext>
            </p:extLst>
          </p:nvPr>
        </p:nvGraphicFramePr>
        <p:xfrm>
          <a:off x="838199" y="1295400"/>
          <a:ext cx="7295920" cy="1870064"/>
        </p:xfrm>
        <a:graphic>
          <a:graphicData uri="http://schemas.openxmlformats.org/drawingml/2006/table">
            <a:tbl>
              <a:tblPr>
                <a:tableStyleId>{5C22544A-7EE6-4342-B048-85BDC9FD1C3A}</a:tableStyleId>
              </a:tblPr>
              <a:tblGrid>
                <a:gridCol w="50966"/>
                <a:gridCol w="2090196"/>
                <a:gridCol w="1660007"/>
                <a:gridCol w="1689575"/>
                <a:gridCol w="1805176"/>
              </a:tblGrid>
              <a:tr h="533400">
                <a:tc>
                  <a:txBody>
                    <a:bodyPr/>
                    <a:lstStyle/>
                    <a:p>
                      <a:pPr algn="l" fontAlgn="b"/>
                      <a:r>
                        <a:rPr lang="en-US" sz="1800" u="none" strike="noStrike" dirty="0">
                          <a:effectLst/>
                        </a:rPr>
                        <a:t> </a:t>
                      </a:r>
                      <a:endParaRPr lang="en-US" sz="1800" b="0" i="0" u="none" strike="noStrike" dirty="0">
                        <a:solidFill>
                          <a:srgbClr val="000000"/>
                        </a:solidFill>
                        <a:effectLst/>
                        <a:latin typeface="Arial"/>
                      </a:endParaRPr>
                    </a:p>
                  </a:txBody>
                  <a:tcPr marL="9525" marR="9525" marT="9525" marB="0" anchor="b"/>
                </a:tc>
                <a:tc>
                  <a:txBody>
                    <a:bodyPr/>
                    <a:lstStyle/>
                    <a:p>
                      <a:pPr algn="ctr" fontAlgn="b"/>
                      <a:r>
                        <a:rPr lang="en-US" sz="1800" b="1" u="none" strike="noStrike" dirty="0">
                          <a:effectLst/>
                        </a:rPr>
                        <a:t>2012 Actual</a:t>
                      </a:r>
                      <a:endParaRPr lang="en-US" sz="1800" b="1" i="0" u="none" strike="noStrike" dirty="0">
                        <a:solidFill>
                          <a:srgbClr val="000000"/>
                        </a:solidFill>
                        <a:effectLst/>
                        <a:latin typeface="Calibri"/>
                      </a:endParaRPr>
                    </a:p>
                  </a:txBody>
                  <a:tcPr marL="9525" marR="9525" marT="9525" marB="0" anchor="b"/>
                </a:tc>
                <a:tc>
                  <a:txBody>
                    <a:bodyPr/>
                    <a:lstStyle/>
                    <a:p>
                      <a:pPr algn="ctr" fontAlgn="b"/>
                      <a:r>
                        <a:rPr lang="en-US" sz="1800" b="1" u="none" strike="noStrike" dirty="0">
                          <a:effectLst/>
                        </a:rPr>
                        <a:t>2013 Actual</a:t>
                      </a:r>
                      <a:endParaRPr lang="en-US" sz="1800" b="1" i="0" u="none" strike="noStrike" dirty="0">
                        <a:solidFill>
                          <a:srgbClr val="000000"/>
                        </a:solidFill>
                        <a:effectLst/>
                        <a:latin typeface="Calibri"/>
                      </a:endParaRPr>
                    </a:p>
                  </a:txBody>
                  <a:tcPr marL="9525" marR="9525" marT="9525" marB="0" anchor="b"/>
                </a:tc>
                <a:tc>
                  <a:txBody>
                    <a:bodyPr/>
                    <a:lstStyle/>
                    <a:p>
                      <a:pPr algn="ctr" fontAlgn="b"/>
                      <a:r>
                        <a:rPr lang="en-US" sz="1800" b="1" u="none" strike="noStrike" dirty="0">
                          <a:effectLst/>
                        </a:rPr>
                        <a:t>2014 Actual</a:t>
                      </a:r>
                      <a:endParaRPr lang="en-US" sz="1800" b="1" i="0" u="none" strike="noStrike" dirty="0">
                        <a:solidFill>
                          <a:srgbClr val="000000"/>
                        </a:solidFill>
                        <a:effectLst/>
                        <a:latin typeface="Calibri"/>
                      </a:endParaRPr>
                    </a:p>
                  </a:txBody>
                  <a:tcPr marL="9525" marR="9525" marT="9525" marB="0" anchor="b"/>
                </a:tc>
                <a:tc>
                  <a:txBody>
                    <a:bodyPr/>
                    <a:lstStyle/>
                    <a:p>
                      <a:pPr algn="ctr" fontAlgn="b"/>
                      <a:r>
                        <a:rPr lang="en-US" sz="1800" b="1" u="none" strike="noStrike" dirty="0">
                          <a:effectLst/>
                        </a:rPr>
                        <a:t>2015 </a:t>
                      </a:r>
                      <a:endParaRPr lang="en-US" sz="1800" b="1" i="0" u="none" strike="noStrike" dirty="0">
                        <a:solidFill>
                          <a:srgbClr val="000000"/>
                        </a:solidFill>
                        <a:effectLst/>
                        <a:latin typeface="Calibri"/>
                      </a:endParaRPr>
                    </a:p>
                  </a:txBody>
                  <a:tcPr marL="9525" marR="9525" marT="9525" marB="0" anchor="b"/>
                </a:tc>
              </a:tr>
              <a:tr h="1336664">
                <a:tc>
                  <a:txBody>
                    <a:bodyPr/>
                    <a:lstStyle/>
                    <a:p>
                      <a:pPr algn="ctr" fontAlgn="b"/>
                      <a:r>
                        <a:rPr lang="en-US" sz="2000" u="none" strike="noStrike" dirty="0">
                          <a:effectLst/>
                        </a:rPr>
                        <a:t> </a:t>
                      </a:r>
                      <a:endParaRPr lang="en-US" sz="2000" b="0" i="0" u="none" strike="noStrike" dirty="0">
                        <a:solidFill>
                          <a:srgbClr val="000000"/>
                        </a:solidFill>
                        <a:effectLst/>
                        <a:latin typeface="Arial"/>
                      </a:endParaRPr>
                    </a:p>
                  </a:txBody>
                  <a:tcPr marL="9525" marR="9525" marT="9525" marB="0" anchor="b"/>
                </a:tc>
                <a:tc>
                  <a:txBody>
                    <a:bodyPr/>
                    <a:lstStyle/>
                    <a:p>
                      <a:pPr algn="ctr" fontAlgn="b"/>
                      <a:r>
                        <a:rPr lang="en-US" sz="2400" u="none" strike="noStrike" dirty="0">
                          <a:effectLst/>
                        </a:rPr>
                        <a:t> $1,667,081 </a:t>
                      </a:r>
                      <a:endParaRPr lang="en-US" sz="2400" b="0" i="0" u="none" strike="noStrike" dirty="0">
                        <a:solidFill>
                          <a:srgbClr val="000000"/>
                        </a:solidFill>
                        <a:effectLst/>
                        <a:latin typeface="Calibri"/>
                      </a:endParaRPr>
                    </a:p>
                  </a:txBody>
                  <a:tcPr marL="9525" marR="9525" marT="9525" marB="0" anchor="b"/>
                </a:tc>
                <a:tc>
                  <a:txBody>
                    <a:bodyPr/>
                    <a:lstStyle/>
                    <a:p>
                      <a:pPr algn="ctr" fontAlgn="b"/>
                      <a:r>
                        <a:rPr lang="en-US" sz="2400" u="none" strike="noStrike" dirty="0">
                          <a:effectLst/>
                        </a:rPr>
                        <a:t> </a:t>
                      </a:r>
                      <a:r>
                        <a:rPr lang="en-US" sz="2400" u="none" strike="noStrike" dirty="0" smtClean="0">
                          <a:effectLst/>
                        </a:rPr>
                        <a:t>$1,735,870 </a:t>
                      </a:r>
                      <a:endParaRPr lang="en-US" sz="2400" b="0" i="0" u="none" strike="noStrike" dirty="0">
                        <a:solidFill>
                          <a:srgbClr val="000000"/>
                        </a:solidFill>
                        <a:effectLst/>
                        <a:latin typeface="Calibri"/>
                      </a:endParaRPr>
                    </a:p>
                  </a:txBody>
                  <a:tcPr marL="9525" marR="9525" marT="9525" marB="0" anchor="b"/>
                </a:tc>
                <a:tc>
                  <a:txBody>
                    <a:bodyPr/>
                    <a:lstStyle/>
                    <a:p>
                      <a:pPr algn="ctr" fontAlgn="b"/>
                      <a:r>
                        <a:rPr lang="en-US" sz="2400" u="none" strike="noStrike" dirty="0">
                          <a:effectLst/>
                        </a:rPr>
                        <a:t> </a:t>
                      </a:r>
                      <a:r>
                        <a:rPr lang="en-US" sz="2400" u="none" strike="noStrike" dirty="0" smtClean="0">
                          <a:effectLst/>
                        </a:rPr>
                        <a:t>$1,842,595 </a:t>
                      </a:r>
                      <a:endParaRPr lang="en-US" sz="2400" b="0" i="0" u="none" strike="noStrike" dirty="0">
                        <a:solidFill>
                          <a:srgbClr val="000000"/>
                        </a:solidFill>
                        <a:effectLst/>
                        <a:latin typeface="Calibri"/>
                      </a:endParaRPr>
                    </a:p>
                  </a:txBody>
                  <a:tcPr marL="9525" marR="9525" marT="9525" marB="0" anchor="b"/>
                </a:tc>
                <a:tc>
                  <a:txBody>
                    <a:bodyPr/>
                    <a:lstStyle/>
                    <a:p>
                      <a:pPr algn="ctr" fontAlgn="b"/>
                      <a:r>
                        <a:rPr lang="en-US" sz="2400" u="none" strike="noStrike" dirty="0">
                          <a:effectLst/>
                        </a:rPr>
                        <a:t> </a:t>
                      </a:r>
                      <a:r>
                        <a:rPr lang="en-US" sz="2400" u="none" strike="noStrike" dirty="0" smtClean="0">
                          <a:effectLst/>
                        </a:rPr>
                        <a:t>$1,938,389 </a:t>
                      </a:r>
                      <a:endParaRPr lang="en-US" sz="2400" b="0" i="0" u="none" strike="noStrike" dirty="0">
                        <a:solidFill>
                          <a:srgbClr val="000000"/>
                        </a:solidFill>
                        <a:effectLst/>
                        <a:latin typeface="Calibri"/>
                      </a:endParaRPr>
                    </a:p>
                  </a:txBody>
                  <a:tcPr marL="9525" marR="9525" marT="9525" marB="0" anchor="b"/>
                </a:tc>
              </a:tr>
            </a:tbl>
          </a:graphicData>
        </a:graphic>
      </p:graphicFrame>
      <p:sp>
        <p:nvSpPr>
          <p:cNvPr id="5" name="TextBox 4"/>
          <p:cNvSpPr txBox="1"/>
          <p:nvPr/>
        </p:nvSpPr>
        <p:spPr>
          <a:xfrm>
            <a:off x="779033" y="3352800"/>
            <a:ext cx="7391399" cy="2462213"/>
          </a:xfrm>
          <a:prstGeom prst="rect">
            <a:avLst/>
          </a:prstGeom>
          <a:noFill/>
        </p:spPr>
        <p:txBody>
          <a:bodyPr wrap="square" rtlCol="0">
            <a:spAutoFit/>
          </a:bodyPr>
          <a:lstStyle/>
          <a:p>
            <a:r>
              <a:rPr lang="en-US" sz="1400" b="1" u="sng" dirty="0" smtClean="0"/>
              <a:t>The municipality does NOT set the assessment</a:t>
            </a:r>
            <a:r>
              <a:rPr lang="en-US" sz="1400" b="1" dirty="0" smtClean="0"/>
              <a:t>. </a:t>
            </a:r>
            <a:r>
              <a:rPr lang="en-US" sz="1400" dirty="0" smtClean="0"/>
              <a:t>An assessment is an estimate of a property's value determined by the Municipal Property Assessment Corporation (MPAC). Land and improvement to land (buildings, structures and any machinery or equipment affixed to the land) are assessed. The purpose of assessment is to distribute property tax among taxpayers based on the relationship of their property value to the total property value of the municipality. </a:t>
            </a:r>
          </a:p>
          <a:p>
            <a:endParaRPr lang="en-US" sz="1400" dirty="0"/>
          </a:p>
          <a:p>
            <a:r>
              <a:rPr lang="en-US" sz="1400" dirty="0" smtClean="0"/>
              <a:t>Accurate and equitable assessed values are important so that property owners pay only their fair share of property taxes. A taxpayer should expect that properties of similar value should pay similar property taxes within the municipality. Property owners who feel their assessment is inaccurate or inequitable in relation to other properties in the municipality can appeal to the Assessment Review Board.</a:t>
            </a:r>
          </a:p>
        </p:txBody>
      </p:sp>
    </p:spTree>
    <p:extLst>
      <p:ext uri="{BB962C8B-B14F-4D97-AF65-F5344CB8AC3E}">
        <p14:creationId xmlns:p14="http://schemas.microsoft.com/office/powerpoint/2010/main" val="2909084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6038" y="5257800"/>
            <a:ext cx="8496300" cy="369332"/>
          </a:xfrm>
          <a:prstGeom prst="rect">
            <a:avLst/>
          </a:prstGeom>
        </p:spPr>
        <p:txBody>
          <a:bodyPr wrap="square">
            <a:spAutoFit/>
          </a:bodyPr>
          <a:lstStyle/>
          <a:p>
            <a:r>
              <a:rPr lang="en-US" b="1" dirty="0" smtClean="0"/>
              <a:t>1,230 </a:t>
            </a:r>
            <a:r>
              <a:rPr lang="en-US" b="1" dirty="0"/>
              <a:t>IS THE TOTAL HOUSEHOLD COUNT FOR UNCONDITIONAL GRANTS ACT PURPOSES</a:t>
            </a:r>
            <a:endParaRPr lang="en-US" dirty="0"/>
          </a:p>
        </p:txBody>
      </p:sp>
      <p:sp>
        <p:nvSpPr>
          <p:cNvPr id="5" name="TextBox 4"/>
          <p:cNvSpPr txBox="1"/>
          <p:nvPr/>
        </p:nvSpPr>
        <p:spPr>
          <a:xfrm>
            <a:off x="1260438" y="457200"/>
            <a:ext cx="6781800" cy="800219"/>
          </a:xfrm>
          <a:prstGeom prst="rect">
            <a:avLst/>
          </a:prstGeom>
          <a:noFill/>
        </p:spPr>
        <p:txBody>
          <a:bodyPr wrap="square" rtlCol="0">
            <a:spAutoFit/>
          </a:bodyPr>
          <a:lstStyle/>
          <a:p>
            <a:pPr algn="ctr"/>
            <a:r>
              <a:rPr lang="en-US" sz="2800" b="1" dirty="0" smtClean="0"/>
              <a:t>REVENUES RECEIVED THROUGH LEVIES </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64578437"/>
              </p:ext>
            </p:extLst>
          </p:nvPr>
        </p:nvGraphicFramePr>
        <p:xfrm>
          <a:off x="381000" y="1752598"/>
          <a:ext cx="8381999" cy="3223868"/>
        </p:xfrm>
        <a:graphic>
          <a:graphicData uri="http://schemas.openxmlformats.org/drawingml/2006/table">
            <a:tbl>
              <a:tblPr>
                <a:tableStyleId>{5C22544A-7EE6-4342-B048-85BDC9FD1C3A}</a:tableStyleId>
              </a:tblPr>
              <a:tblGrid>
                <a:gridCol w="2721374"/>
                <a:gridCol w="1507529"/>
                <a:gridCol w="1581428"/>
                <a:gridCol w="1344953"/>
                <a:gridCol w="1226715"/>
              </a:tblGrid>
              <a:tr h="708854">
                <a:tc>
                  <a:txBody>
                    <a:bodyPr/>
                    <a:lstStyle/>
                    <a:p>
                      <a:pPr algn="ctr" fontAlgn="b"/>
                      <a:r>
                        <a:rPr lang="en-US" sz="1600" b="1" u="sng" strike="noStrike" dirty="0">
                          <a:effectLst/>
                        </a:rPr>
                        <a:t>REVENUES-Levies/Province</a:t>
                      </a:r>
                      <a:endParaRPr lang="en-US" sz="1600" b="1" i="0" u="sng" strike="noStrike" dirty="0">
                        <a:solidFill>
                          <a:srgbClr val="000000"/>
                        </a:solidFill>
                        <a:effectLst/>
                        <a:latin typeface="Calibri"/>
                      </a:endParaRPr>
                    </a:p>
                  </a:txBody>
                  <a:tcPr marL="9525" marR="9525" marT="9525" marB="0" anchor="b"/>
                </a:tc>
                <a:tc>
                  <a:txBody>
                    <a:bodyPr/>
                    <a:lstStyle/>
                    <a:p>
                      <a:pPr algn="ctr" fontAlgn="b"/>
                      <a:r>
                        <a:rPr lang="en-US" sz="1600" b="1" u="sng" strike="noStrike" dirty="0">
                          <a:effectLst/>
                        </a:rPr>
                        <a:t>2012 Actual</a:t>
                      </a:r>
                      <a:endParaRPr lang="en-US" sz="1600" b="1" i="0" u="sng" strike="noStrike" dirty="0">
                        <a:solidFill>
                          <a:srgbClr val="000000"/>
                        </a:solidFill>
                        <a:effectLst/>
                        <a:latin typeface="Calibri"/>
                      </a:endParaRPr>
                    </a:p>
                  </a:txBody>
                  <a:tcPr marL="9525" marR="9525" marT="9525" marB="0" anchor="b"/>
                </a:tc>
                <a:tc>
                  <a:txBody>
                    <a:bodyPr/>
                    <a:lstStyle/>
                    <a:p>
                      <a:pPr algn="ctr" fontAlgn="b"/>
                      <a:r>
                        <a:rPr lang="en-US" sz="1600" b="1" u="sng" strike="noStrike" dirty="0">
                          <a:effectLst/>
                        </a:rPr>
                        <a:t>2013 Actual</a:t>
                      </a:r>
                      <a:endParaRPr lang="en-US" sz="1600" b="1" i="0" u="sng" strike="noStrike" dirty="0">
                        <a:solidFill>
                          <a:srgbClr val="000000"/>
                        </a:solidFill>
                        <a:effectLst/>
                        <a:latin typeface="Calibri"/>
                      </a:endParaRPr>
                    </a:p>
                  </a:txBody>
                  <a:tcPr marL="9525" marR="9525" marT="9525" marB="0" anchor="b"/>
                </a:tc>
                <a:tc>
                  <a:txBody>
                    <a:bodyPr/>
                    <a:lstStyle/>
                    <a:p>
                      <a:pPr algn="ctr" fontAlgn="b"/>
                      <a:r>
                        <a:rPr lang="en-US" sz="1600" b="1" u="sng" strike="noStrike" dirty="0">
                          <a:effectLst/>
                        </a:rPr>
                        <a:t>2014 Actual</a:t>
                      </a:r>
                      <a:endParaRPr lang="en-US" sz="1600" b="1" i="0" u="sng" strike="noStrike" dirty="0">
                        <a:solidFill>
                          <a:srgbClr val="000000"/>
                        </a:solidFill>
                        <a:effectLst/>
                        <a:latin typeface="Calibri"/>
                      </a:endParaRPr>
                    </a:p>
                  </a:txBody>
                  <a:tcPr marL="9525" marR="9525" marT="9525" marB="0" anchor="b"/>
                </a:tc>
                <a:tc>
                  <a:txBody>
                    <a:bodyPr/>
                    <a:lstStyle/>
                    <a:p>
                      <a:pPr algn="ctr" fontAlgn="b"/>
                      <a:r>
                        <a:rPr lang="en-US" sz="1600" b="1" u="sng" strike="noStrike" dirty="0">
                          <a:effectLst/>
                        </a:rPr>
                        <a:t>2015 Budget</a:t>
                      </a:r>
                      <a:endParaRPr lang="en-US" sz="1600" b="1" i="0" u="sng" strike="noStrike" dirty="0">
                        <a:solidFill>
                          <a:srgbClr val="000000"/>
                        </a:solidFill>
                        <a:effectLst/>
                        <a:latin typeface="Calibri"/>
                      </a:endParaRPr>
                    </a:p>
                  </a:txBody>
                  <a:tcPr marL="9525" marR="9525" marT="9525" marB="0" anchor="b"/>
                </a:tc>
              </a:tr>
              <a:tr h="662748">
                <a:tc>
                  <a:txBody>
                    <a:bodyPr/>
                    <a:lstStyle/>
                    <a:p>
                      <a:pPr algn="l" fontAlgn="b"/>
                      <a:r>
                        <a:rPr lang="en-US" sz="1600" u="none" strike="noStrike" dirty="0">
                          <a:effectLst/>
                        </a:rPr>
                        <a:t>Policing Costs (Adj)</a:t>
                      </a:r>
                      <a:endParaRPr lang="en-US" sz="1600" b="0" i="0" u="none" strike="noStrike" dirty="0">
                        <a:solidFill>
                          <a:srgbClr val="000000"/>
                        </a:solidFill>
                        <a:effectLst/>
                        <a:latin typeface="Arial"/>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00"/>
                        </a:solidFill>
                        <a:effectLst/>
                        <a:latin typeface="Arial"/>
                      </a:endParaRPr>
                    </a:p>
                  </a:txBody>
                  <a:tcPr marL="9525" marR="9525" marT="9525" marB="0" anchor="b"/>
                </a:tc>
                <a:tc>
                  <a:txBody>
                    <a:bodyPr/>
                    <a:lstStyle/>
                    <a:p>
                      <a:pPr algn="l" fontAlgn="b"/>
                      <a:r>
                        <a:rPr lang="en-US" sz="1800" u="none" strike="noStrike" dirty="0" smtClean="0">
                          <a:effectLst/>
                        </a:rPr>
                        <a:t> $        19,799 </a:t>
                      </a:r>
                      <a:endParaRPr lang="en-US" sz="1800" b="0" i="0" u="none" strike="noStrike" dirty="0">
                        <a:solidFill>
                          <a:srgbClr val="000000"/>
                        </a:solidFill>
                        <a:effectLst/>
                        <a:latin typeface="Arial"/>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00"/>
                        </a:solidFill>
                        <a:effectLst/>
                        <a:latin typeface="Arial"/>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00"/>
                        </a:solidFill>
                        <a:effectLst/>
                        <a:latin typeface="Arial"/>
                      </a:endParaRPr>
                    </a:p>
                  </a:txBody>
                  <a:tcPr marL="9525" marR="9525" marT="9525" marB="0" anchor="b"/>
                </a:tc>
              </a:tr>
              <a:tr h="685800">
                <a:tc>
                  <a:txBody>
                    <a:bodyPr/>
                    <a:lstStyle/>
                    <a:p>
                      <a:pPr algn="l" fontAlgn="b"/>
                      <a:r>
                        <a:rPr lang="en-US" sz="1600" u="none" strike="noStrike" dirty="0">
                          <a:effectLst/>
                        </a:rPr>
                        <a:t>Unconditional/Block </a:t>
                      </a:r>
                      <a:endParaRPr lang="en-US" sz="1600" u="none" strike="noStrike" dirty="0" smtClean="0">
                        <a:effectLst/>
                      </a:endParaRPr>
                    </a:p>
                    <a:p>
                      <a:pPr algn="l" fontAlgn="b"/>
                      <a:r>
                        <a:rPr lang="en-US" sz="1600" u="none" strike="noStrike" dirty="0" smtClean="0">
                          <a:effectLst/>
                        </a:rPr>
                        <a:t>Grant (</a:t>
                      </a:r>
                      <a:r>
                        <a:rPr lang="en-US" sz="1600" u="none" strike="noStrike" dirty="0">
                          <a:effectLst/>
                        </a:rPr>
                        <a:t>OMPF)</a:t>
                      </a:r>
                      <a:endParaRPr lang="en-US" sz="1600" b="0" i="0" u="none" strike="noStrike" dirty="0">
                        <a:solidFill>
                          <a:srgbClr val="000000"/>
                        </a:solidFill>
                        <a:effectLst/>
                        <a:latin typeface="Arial"/>
                      </a:endParaRPr>
                    </a:p>
                  </a:txBody>
                  <a:tcPr marL="9525" marR="9525" marT="9525" marB="0" anchor="b"/>
                </a:tc>
                <a:tc>
                  <a:txBody>
                    <a:bodyPr/>
                    <a:lstStyle/>
                    <a:p>
                      <a:pPr algn="l" fontAlgn="b"/>
                      <a:r>
                        <a:rPr lang="en-US" sz="1800" u="none" strike="noStrike" dirty="0">
                          <a:effectLst/>
                        </a:rPr>
                        <a:t> $   956,600 </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      956,600 </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    898,300 </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     840,900 </a:t>
                      </a:r>
                      <a:endParaRPr lang="en-US" sz="1800" b="0" i="0" u="none" strike="noStrike" dirty="0">
                        <a:solidFill>
                          <a:srgbClr val="000000"/>
                        </a:solidFill>
                        <a:effectLst/>
                        <a:latin typeface="Calibri"/>
                      </a:endParaRPr>
                    </a:p>
                  </a:txBody>
                  <a:tcPr marL="9525" marR="9525" marT="9525" marB="0" anchor="b"/>
                </a:tc>
              </a:tr>
              <a:tr h="556866">
                <a:tc>
                  <a:txBody>
                    <a:bodyPr/>
                    <a:lstStyle/>
                    <a:p>
                      <a:pPr algn="l" fontAlgn="b"/>
                      <a:r>
                        <a:rPr lang="en-US" sz="1600" u="none" strike="noStrike" dirty="0">
                          <a:effectLst/>
                        </a:rPr>
                        <a:t>Court Security Transportation</a:t>
                      </a:r>
                      <a:endParaRPr lang="en-US" sz="1600" b="0" i="0" u="none" strike="noStrike" dirty="0">
                        <a:solidFill>
                          <a:srgbClr val="000000"/>
                        </a:solidFill>
                        <a:effectLst/>
                        <a:latin typeface="Arial"/>
                      </a:endParaRPr>
                    </a:p>
                  </a:txBody>
                  <a:tcPr marL="9525" marR="9525" marT="9525" marB="0" anchor="b"/>
                </a:tc>
                <a:tc>
                  <a:txBody>
                    <a:bodyPr/>
                    <a:lstStyle/>
                    <a:p>
                      <a:pPr algn="l" fontAlgn="b"/>
                      <a:r>
                        <a:rPr lang="en-US" sz="1800" u="none" strike="noStrike" dirty="0">
                          <a:effectLst/>
                        </a:rPr>
                        <a:t> $            69 </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               69 </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           200 </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         1,139 </a:t>
                      </a:r>
                      <a:endParaRPr lang="en-US" sz="1800" b="0" i="0" u="none" strike="noStrike" dirty="0">
                        <a:solidFill>
                          <a:srgbClr val="000000"/>
                        </a:solidFill>
                        <a:effectLst/>
                        <a:latin typeface="Calibri"/>
                      </a:endParaRPr>
                    </a:p>
                  </a:txBody>
                  <a:tcPr marL="9525" marR="9525" marT="9525" marB="0" anchor="b"/>
                </a:tc>
              </a:tr>
              <a:tr h="609600">
                <a:tc>
                  <a:txBody>
                    <a:bodyPr/>
                    <a:lstStyle/>
                    <a:p>
                      <a:pPr algn="l" fontAlgn="b"/>
                      <a:r>
                        <a:rPr lang="en-US" sz="1600" b="1" u="sng" strike="noStrike" dirty="0">
                          <a:effectLst/>
                        </a:rPr>
                        <a:t>YEARLY TOTALS</a:t>
                      </a:r>
                      <a:endParaRPr lang="en-US" sz="1600" b="1" i="0" u="sng" strike="noStrike" dirty="0">
                        <a:solidFill>
                          <a:srgbClr val="000000"/>
                        </a:solidFill>
                        <a:effectLst/>
                        <a:latin typeface="Calibri"/>
                      </a:endParaRPr>
                    </a:p>
                  </a:txBody>
                  <a:tcPr marL="9525" marR="9525" marT="9525" marB="0" anchor="b"/>
                </a:tc>
                <a:tc>
                  <a:txBody>
                    <a:bodyPr/>
                    <a:lstStyle/>
                    <a:p>
                      <a:pPr algn="l" fontAlgn="b"/>
                      <a:r>
                        <a:rPr lang="en-US" sz="1800" b="1" u="sng" strike="noStrike" dirty="0">
                          <a:effectLst/>
                        </a:rPr>
                        <a:t> $   956,669 </a:t>
                      </a:r>
                      <a:endParaRPr lang="en-US" sz="1800" b="1" i="0" u="sng" strike="noStrike" dirty="0">
                        <a:solidFill>
                          <a:srgbClr val="000000"/>
                        </a:solidFill>
                        <a:effectLst/>
                        <a:latin typeface="Calibri"/>
                      </a:endParaRPr>
                    </a:p>
                  </a:txBody>
                  <a:tcPr marL="9525" marR="9525" marT="9525" marB="0" anchor="b"/>
                </a:tc>
                <a:tc>
                  <a:txBody>
                    <a:bodyPr/>
                    <a:lstStyle/>
                    <a:p>
                      <a:pPr algn="l" fontAlgn="b"/>
                      <a:r>
                        <a:rPr lang="en-US" sz="1800" b="1" u="sng" strike="noStrike" dirty="0">
                          <a:effectLst/>
                        </a:rPr>
                        <a:t> $      976,468 </a:t>
                      </a:r>
                      <a:endParaRPr lang="en-US" sz="1800" b="1" i="0" u="sng" strike="noStrike" dirty="0">
                        <a:solidFill>
                          <a:srgbClr val="000000"/>
                        </a:solidFill>
                        <a:effectLst/>
                        <a:latin typeface="Calibri"/>
                      </a:endParaRPr>
                    </a:p>
                  </a:txBody>
                  <a:tcPr marL="9525" marR="9525" marT="9525" marB="0" anchor="b"/>
                </a:tc>
                <a:tc>
                  <a:txBody>
                    <a:bodyPr/>
                    <a:lstStyle/>
                    <a:p>
                      <a:pPr algn="l" fontAlgn="b"/>
                      <a:r>
                        <a:rPr lang="en-US" sz="1800" b="1" u="sng" strike="noStrike" dirty="0">
                          <a:effectLst/>
                        </a:rPr>
                        <a:t> $    898,500 </a:t>
                      </a:r>
                      <a:endParaRPr lang="en-US" sz="1800" b="1" i="0" u="sng" strike="noStrike" dirty="0">
                        <a:solidFill>
                          <a:srgbClr val="000000"/>
                        </a:solidFill>
                        <a:effectLst/>
                        <a:latin typeface="Calibri"/>
                      </a:endParaRPr>
                    </a:p>
                  </a:txBody>
                  <a:tcPr marL="9525" marR="9525" marT="9525" marB="0" anchor="b"/>
                </a:tc>
                <a:tc>
                  <a:txBody>
                    <a:bodyPr/>
                    <a:lstStyle/>
                    <a:p>
                      <a:pPr algn="l" fontAlgn="b"/>
                      <a:r>
                        <a:rPr lang="en-US" sz="1800" b="1" u="sng" strike="noStrike" dirty="0">
                          <a:effectLst/>
                        </a:rPr>
                        <a:t> $     842,039 </a:t>
                      </a:r>
                      <a:endParaRPr lang="en-US" sz="1800" b="1" i="0" u="sng" strike="noStrike" dirty="0">
                        <a:solidFill>
                          <a:srgbClr val="000000"/>
                        </a:solidFill>
                        <a:effectLst/>
                        <a:latin typeface="Calibri"/>
                      </a:endParaRPr>
                    </a:p>
                  </a:txBody>
                  <a:tcPr marL="9525" marR="9525" marT="9525" marB="0" anchor="b"/>
                </a:tc>
              </a:tr>
            </a:tbl>
          </a:graphicData>
        </a:graphic>
      </p:graphicFrame>
      <p:sp>
        <p:nvSpPr>
          <p:cNvPr id="7" name="TextBox 6"/>
          <p:cNvSpPr txBox="1"/>
          <p:nvPr/>
        </p:nvSpPr>
        <p:spPr>
          <a:xfrm>
            <a:off x="346038" y="1026586"/>
            <a:ext cx="8610600" cy="461665"/>
          </a:xfrm>
          <a:prstGeom prst="rect">
            <a:avLst/>
          </a:prstGeom>
          <a:noFill/>
        </p:spPr>
        <p:txBody>
          <a:bodyPr wrap="square" rtlCol="0">
            <a:spAutoFit/>
          </a:bodyPr>
          <a:lstStyle/>
          <a:p>
            <a:pPr algn="ctr"/>
            <a:r>
              <a:rPr lang="en-US" sz="2400" u="sng" dirty="0" smtClean="0"/>
              <a:t>Transfer Payments (OMPF) to the Township reduced by $57,400</a:t>
            </a:r>
            <a:endParaRPr lang="en-US" sz="2400" u="sng" dirty="0"/>
          </a:p>
        </p:txBody>
      </p:sp>
      <p:sp>
        <p:nvSpPr>
          <p:cNvPr id="8" name="Rectangle 7"/>
          <p:cNvSpPr/>
          <p:nvPr/>
        </p:nvSpPr>
        <p:spPr>
          <a:xfrm>
            <a:off x="1447800" y="5715000"/>
            <a:ext cx="6096000" cy="646331"/>
          </a:xfrm>
          <a:prstGeom prst="rect">
            <a:avLst/>
          </a:prstGeom>
        </p:spPr>
        <p:txBody>
          <a:bodyPr wrap="square">
            <a:spAutoFit/>
          </a:bodyPr>
          <a:lstStyle/>
          <a:p>
            <a:pPr algn="ctr"/>
            <a:r>
              <a:rPr lang="en-US" sz="3600" b="1" dirty="0" smtClean="0">
                <a:solidFill>
                  <a:srgbClr val="FF0000"/>
                </a:solidFill>
              </a:rPr>
              <a:t>2015 - DECREASE OF $56,461 </a:t>
            </a:r>
            <a:endParaRPr lang="en-US" sz="3600" b="1" dirty="0"/>
          </a:p>
        </p:txBody>
      </p:sp>
    </p:spTree>
    <p:extLst>
      <p:ext uri="{BB962C8B-B14F-4D97-AF65-F5344CB8AC3E}">
        <p14:creationId xmlns:p14="http://schemas.microsoft.com/office/powerpoint/2010/main" val="1435917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457200"/>
            <a:ext cx="8305800" cy="523220"/>
          </a:xfrm>
          <a:prstGeom prst="rect">
            <a:avLst/>
          </a:prstGeom>
          <a:noFill/>
        </p:spPr>
        <p:txBody>
          <a:bodyPr wrap="square" rtlCol="0">
            <a:spAutoFit/>
          </a:bodyPr>
          <a:lstStyle/>
          <a:p>
            <a:pPr algn="ctr"/>
            <a:r>
              <a:rPr lang="en-US" sz="2800" b="1" dirty="0" smtClean="0"/>
              <a:t>EXPENDITURES - LEVIES PAID TO THE PROVINCE</a:t>
            </a:r>
          </a:p>
        </p:txBody>
      </p:sp>
      <p:graphicFrame>
        <p:nvGraphicFramePr>
          <p:cNvPr id="6" name="Table 5"/>
          <p:cNvGraphicFramePr>
            <a:graphicFrameLocks noGrp="1"/>
          </p:cNvGraphicFramePr>
          <p:nvPr>
            <p:extLst>
              <p:ext uri="{D42A27DB-BD31-4B8C-83A1-F6EECF244321}">
                <p14:modId xmlns:p14="http://schemas.microsoft.com/office/powerpoint/2010/main" val="3109978812"/>
              </p:ext>
            </p:extLst>
          </p:nvPr>
        </p:nvGraphicFramePr>
        <p:xfrm>
          <a:off x="457200" y="1905000"/>
          <a:ext cx="8153400" cy="3448367"/>
        </p:xfrm>
        <a:graphic>
          <a:graphicData uri="http://schemas.openxmlformats.org/drawingml/2006/table">
            <a:tbl>
              <a:tblPr>
                <a:tableStyleId>{5C22544A-7EE6-4342-B048-85BDC9FD1C3A}</a:tableStyleId>
              </a:tblPr>
              <a:tblGrid>
                <a:gridCol w="2776657"/>
                <a:gridCol w="1338143"/>
                <a:gridCol w="1447800"/>
                <a:gridCol w="1295400"/>
                <a:gridCol w="1295400"/>
              </a:tblGrid>
              <a:tr h="98186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 </a:t>
                      </a:r>
                      <a:r>
                        <a:rPr lang="en-US" sz="1600" b="1" i="0" u="none" strike="noStrike" dirty="0" smtClean="0">
                          <a:solidFill>
                            <a:srgbClr val="000000"/>
                          </a:solidFill>
                          <a:effectLst/>
                          <a:latin typeface="+mn-lt"/>
                        </a:rPr>
                        <a:t>EXPENDITURES-Levies</a:t>
                      </a:r>
                    </a:p>
                    <a:p>
                      <a:pPr algn="l" fontAlgn="b"/>
                      <a:endParaRPr lang="en-US" sz="1600" b="1" i="0" u="none" strike="noStrike" dirty="0">
                        <a:solidFill>
                          <a:srgbClr val="000000"/>
                        </a:solidFill>
                        <a:effectLst/>
                        <a:latin typeface="+mn-lt"/>
                      </a:endParaRPr>
                    </a:p>
                  </a:txBody>
                  <a:tcPr marL="9525" marR="9525" marT="9525" marB="0" anchor="b"/>
                </a:tc>
                <a:tc>
                  <a:txBody>
                    <a:bodyPr/>
                    <a:lstStyle/>
                    <a:p>
                      <a:pPr algn="ctr" fontAlgn="b"/>
                      <a:r>
                        <a:rPr lang="en-US" sz="1600" b="1" i="0" u="none" strike="noStrike" dirty="0">
                          <a:solidFill>
                            <a:srgbClr val="000000"/>
                          </a:solidFill>
                          <a:effectLst/>
                          <a:latin typeface="Calibri"/>
                        </a:rPr>
                        <a:t>2012 Actual</a:t>
                      </a:r>
                    </a:p>
                  </a:txBody>
                  <a:tcPr marL="9525" marR="9525" marT="9525" marB="0" anchor="b"/>
                </a:tc>
                <a:tc>
                  <a:txBody>
                    <a:bodyPr/>
                    <a:lstStyle/>
                    <a:p>
                      <a:pPr algn="ctr" fontAlgn="b"/>
                      <a:r>
                        <a:rPr lang="en-US" sz="1600" b="1" i="0" u="none" strike="noStrike" dirty="0">
                          <a:solidFill>
                            <a:srgbClr val="000000"/>
                          </a:solidFill>
                          <a:effectLst/>
                          <a:latin typeface="Calibri"/>
                        </a:rPr>
                        <a:t>2013 Actual</a:t>
                      </a:r>
                    </a:p>
                  </a:txBody>
                  <a:tcPr marL="9525" marR="9525" marT="9525" marB="0" anchor="b"/>
                </a:tc>
                <a:tc>
                  <a:txBody>
                    <a:bodyPr/>
                    <a:lstStyle/>
                    <a:p>
                      <a:pPr algn="ctr" fontAlgn="b"/>
                      <a:r>
                        <a:rPr lang="en-US" sz="1600" b="1" i="0" u="none" strike="noStrike" dirty="0">
                          <a:solidFill>
                            <a:srgbClr val="000000"/>
                          </a:solidFill>
                          <a:effectLst/>
                          <a:latin typeface="Calibri"/>
                        </a:rPr>
                        <a:t>2014 Actual</a:t>
                      </a:r>
                    </a:p>
                  </a:txBody>
                  <a:tcPr marL="9525" marR="9525" marT="9525" marB="0" anchor="b"/>
                </a:tc>
                <a:tc>
                  <a:txBody>
                    <a:bodyPr/>
                    <a:lstStyle/>
                    <a:p>
                      <a:pPr algn="ctr" fontAlgn="b"/>
                      <a:r>
                        <a:rPr lang="en-US" sz="1600" b="1" i="0" u="none" strike="noStrike" dirty="0">
                          <a:solidFill>
                            <a:srgbClr val="000000"/>
                          </a:solidFill>
                          <a:effectLst/>
                          <a:latin typeface="Calibri"/>
                        </a:rPr>
                        <a:t>2015 Budget</a:t>
                      </a:r>
                    </a:p>
                  </a:txBody>
                  <a:tcPr marL="9525" marR="9525" marT="9525" marB="0" anchor="b"/>
                </a:tc>
              </a:tr>
              <a:tr h="389731">
                <a:tc>
                  <a:txBody>
                    <a:bodyPr/>
                    <a:lstStyle/>
                    <a:p>
                      <a:pPr algn="l" fontAlgn="b"/>
                      <a:r>
                        <a:rPr lang="en-US" sz="1600" b="0" i="0" u="none" strike="noStrike" dirty="0">
                          <a:solidFill>
                            <a:srgbClr val="000000"/>
                          </a:solidFill>
                          <a:effectLst/>
                          <a:latin typeface="+mn-lt"/>
                        </a:rPr>
                        <a:t>Police Protection</a:t>
                      </a:r>
                    </a:p>
                  </a:txBody>
                  <a:tcPr marL="9525" marR="9525" marT="9525" marB="0" anchor="b"/>
                </a:tc>
                <a:tc>
                  <a:txBody>
                    <a:bodyPr/>
                    <a:lstStyle/>
                    <a:p>
                      <a:pPr algn="l" fontAlgn="b"/>
                      <a:r>
                        <a:rPr lang="en-US" sz="1800" b="0" i="0" u="none" strike="noStrike" dirty="0">
                          <a:solidFill>
                            <a:srgbClr val="000000"/>
                          </a:solidFill>
                          <a:effectLst/>
                          <a:latin typeface="Calibri"/>
                        </a:rPr>
                        <a:t> $   228,247 </a:t>
                      </a:r>
                    </a:p>
                  </a:txBody>
                  <a:tcPr marL="9525" marR="9525" marT="9525" marB="0" anchor="b"/>
                </a:tc>
                <a:tc>
                  <a:txBody>
                    <a:bodyPr/>
                    <a:lstStyle/>
                    <a:p>
                      <a:pPr algn="l" fontAlgn="b"/>
                      <a:r>
                        <a:rPr lang="en-US" sz="1800" b="0" i="0" u="none" strike="noStrike" dirty="0">
                          <a:solidFill>
                            <a:srgbClr val="000000"/>
                          </a:solidFill>
                          <a:effectLst/>
                          <a:latin typeface="Calibri"/>
                        </a:rPr>
                        <a:t> $      236,971 </a:t>
                      </a:r>
                    </a:p>
                  </a:txBody>
                  <a:tcPr marL="9525" marR="9525" marT="9525" marB="0" anchor="b"/>
                </a:tc>
                <a:tc>
                  <a:txBody>
                    <a:bodyPr/>
                    <a:lstStyle/>
                    <a:p>
                      <a:pPr algn="l" fontAlgn="b"/>
                      <a:r>
                        <a:rPr lang="en-US" sz="1800" b="0" i="0" u="none" strike="noStrike" dirty="0">
                          <a:solidFill>
                            <a:srgbClr val="000000"/>
                          </a:solidFill>
                          <a:effectLst/>
                          <a:latin typeface="Calibri"/>
                        </a:rPr>
                        <a:t> $    254,023 </a:t>
                      </a:r>
                    </a:p>
                  </a:txBody>
                  <a:tcPr marL="9525" marR="9525" marT="9525" marB="0" anchor="b"/>
                </a:tc>
                <a:tc>
                  <a:txBody>
                    <a:bodyPr/>
                    <a:lstStyle/>
                    <a:p>
                      <a:pPr algn="l" fontAlgn="b"/>
                      <a:r>
                        <a:rPr lang="en-US" sz="1800" b="0" i="0" u="none" strike="noStrike" dirty="0">
                          <a:solidFill>
                            <a:srgbClr val="000000"/>
                          </a:solidFill>
                          <a:effectLst/>
                          <a:latin typeface="Calibri"/>
                        </a:rPr>
                        <a:t> $     278,031 </a:t>
                      </a:r>
                    </a:p>
                  </a:txBody>
                  <a:tcPr marL="9525" marR="9525" marT="9525" marB="0" anchor="b"/>
                </a:tc>
              </a:tr>
              <a:tr h="474662">
                <a:tc>
                  <a:txBody>
                    <a:bodyPr/>
                    <a:lstStyle/>
                    <a:p>
                      <a:pPr algn="l" fontAlgn="b"/>
                      <a:r>
                        <a:rPr lang="en-US" sz="1600" b="0" i="0" u="none" strike="noStrike" dirty="0">
                          <a:solidFill>
                            <a:srgbClr val="000000"/>
                          </a:solidFill>
                          <a:effectLst/>
                          <a:latin typeface="+mn-lt"/>
                        </a:rPr>
                        <a:t>Renfrew County Health Unit</a:t>
                      </a:r>
                    </a:p>
                  </a:txBody>
                  <a:tcPr marL="9525" marR="9525" marT="9525" marB="0" anchor="b"/>
                </a:tc>
                <a:tc>
                  <a:txBody>
                    <a:bodyPr/>
                    <a:lstStyle/>
                    <a:p>
                      <a:pPr algn="l" fontAlgn="b"/>
                      <a:r>
                        <a:rPr lang="en-US" sz="1800" b="0" i="0" u="none" strike="noStrike" dirty="0">
                          <a:solidFill>
                            <a:srgbClr val="000000"/>
                          </a:solidFill>
                          <a:effectLst/>
                          <a:latin typeface="Calibri"/>
                        </a:rPr>
                        <a:t> $     20,273 </a:t>
                      </a:r>
                    </a:p>
                  </a:txBody>
                  <a:tcPr marL="9525" marR="9525" marT="9525" marB="0" anchor="b"/>
                </a:tc>
                <a:tc>
                  <a:txBody>
                    <a:bodyPr/>
                    <a:lstStyle/>
                    <a:p>
                      <a:pPr algn="l" fontAlgn="b"/>
                      <a:r>
                        <a:rPr lang="en-US" sz="1800" b="0" i="0" u="none" strike="noStrike" dirty="0">
                          <a:solidFill>
                            <a:srgbClr val="000000"/>
                          </a:solidFill>
                          <a:effectLst/>
                          <a:latin typeface="Calibri"/>
                        </a:rPr>
                        <a:t> $        20,273 </a:t>
                      </a:r>
                    </a:p>
                  </a:txBody>
                  <a:tcPr marL="9525" marR="9525" marT="9525" marB="0" anchor="b"/>
                </a:tc>
                <a:tc>
                  <a:txBody>
                    <a:bodyPr/>
                    <a:lstStyle/>
                    <a:p>
                      <a:pPr algn="l" fontAlgn="b"/>
                      <a:r>
                        <a:rPr lang="en-US" sz="1800" b="0" i="0" u="none" strike="noStrike" dirty="0">
                          <a:solidFill>
                            <a:srgbClr val="000000"/>
                          </a:solidFill>
                          <a:effectLst/>
                          <a:latin typeface="Calibri"/>
                        </a:rPr>
                        <a:t> $      20,273 </a:t>
                      </a:r>
                    </a:p>
                  </a:txBody>
                  <a:tcPr marL="9525" marR="9525" marT="9525" marB="0" anchor="b"/>
                </a:tc>
                <a:tc>
                  <a:txBody>
                    <a:bodyPr/>
                    <a:lstStyle/>
                    <a:p>
                      <a:pPr algn="l" fontAlgn="b"/>
                      <a:r>
                        <a:rPr lang="en-US" sz="1800" b="0" i="0" u="none" strike="noStrike" dirty="0">
                          <a:solidFill>
                            <a:srgbClr val="000000"/>
                          </a:solidFill>
                          <a:effectLst/>
                          <a:latin typeface="Calibri"/>
                        </a:rPr>
                        <a:t> $       20,001 </a:t>
                      </a:r>
                    </a:p>
                  </a:txBody>
                  <a:tcPr marL="9525" marR="9525" marT="9525" marB="0" anchor="b"/>
                </a:tc>
              </a:tr>
              <a:tr h="190500">
                <a:tc>
                  <a:txBody>
                    <a:bodyPr/>
                    <a:lstStyle/>
                    <a:p>
                      <a:pPr algn="l" fontAlgn="b"/>
                      <a:r>
                        <a:rPr lang="en-US" sz="1600" b="0" i="0" u="none" strike="noStrike" dirty="0">
                          <a:solidFill>
                            <a:srgbClr val="000000"/>
                          </a:solidFill>
                          <a:effectLst/>
                          <a:latin typeface="+mn-lt"/>
                        </a:rPr>
                        <a:t>District of Nipissing Social Services</a:t>
                      </a:r>
                    </a:p>
                  </a:txBody>
                  <a:tcPr marL="9525" marR="9525" marT="9525" marB="0" anchor="b"/>
                </a:tc>
                <a:tc>
                  <a:txBody>
                    <a:bodyPr/>
                    <a:lstStyle/>
                    <a:p>
                      <a:pPr algn="l" fontAlgn="b"/>
                      <a:r>
                        <a:rPr lang="en-US" sz="1800" b="0" i="0" u="none" strike="noStrike" dirty="0">
                          <a:solidFill>
                            <a:srgbClr val="000000"/>
                          </a:solidFill>
                          <a:effectLst/>
                          <a:latin typeface="Calibri"/>
                        </a:rPr>
                        <a:t> $   478,716 </a:t>
                      </a:r>
                    </a:p>
                  </a:txBody>
                  <a:tcPr marL="9525" marR="9525" marT="9525" marB="0" anchor="b"/>
                </a:tc>
                <a:tc>
                  <a:txBody>
                    <a:bodyPr/>
                    <a:lstStyle/>
                    <a:p>
                      <a:pPr algn="l" fontAlgn="b"/>
                      <a:r>
                        <a:rPr lang="en-US" sz="1800" b="0" i="0" u="none" strike="noStrike" dirty="0">
                          <a:solidFill>
                            <a:srgbClr val="000000"/>
                          </a:solidFill>
                          <a:effectLst/>
                          <a:latin typeface="Calibri"/>
                        </a:rPr>
                        <a:t> $      469,457 </a:t>
                      </a:r>
                    </a:p>
                  </a:txBody>
                  <a:tcPr marL="9525" marR="9525" marT="9525" marB="0" anchor="b"/>
                </a:tc>
                <a:tc>
                  <a:txBody>
                    <a:bodyPr/>
                    <a:lstStyle/>
                    <a:p>
                      <a:pPr algn="l" fontAlgn="b"/>
                      <a:r>
                        <a:rPr lang="en-US" sz="1800" b="0" i="0" u="none" strike="noStrike" dirty="0">
                          <a:solidFill>
                            <a:srgbClr val="000000"/>
                          </a:solidFill>
                          <a:effectLst/>
                          <a:latin typeface="Calibri"/>
                        </a:rPr>
                        <a:t> $    465,185 </a:t>
                      </a:r>
                    </a:p>
                  </a:txBody>
                  <a:tcPr marL="9525" marR="9525" marT="9525" marB="0" anchor="b"/>
                </a:tc>
                <a:tc>
                  <a:txBody>
                    <a:bodyPr/>
                    <a:lstStyle/>
                    <a:p>
                      <a:pPr algn="l" fontAlgn="b"/>
                      <a:r>
                        <a:rPr lang="en-US" sz="1800" b="0" i="0" u="none" strike="noStrike" dirty="0">
                          <a:solidFill>
                            <a:srgbClr val="000000"/>
                          </a:solidFill>
                          <a:effectLst/>
                          <a:latin typeface="Calibri"/>
                        </a:rPr>
                        <a:t> $     468,074 </a:t>
                      </a:r>
                    </a:p>
                  </a:txBody>
                  <a:tcPr marL="9525" marR="9525" marT="9525" marB="0" anchor="b"/>
                </a:tc>
              </a:tr>
              <a:tr h="314325">
                <a:tc>
                  <a:txBody>
                    <a:bodyPr/>
                    <a:lstStyle/>
                    <a:p>
                      <a:pPr algn="l" fontAlgn="b"/>
                      <a:r>
                        <a:rPr lang="en-US" sz="1600" b="0" i="0" u="none" strike="noStrike" dirty="0">
                          <a:solidFill>
                            <a:srgbClr val="000000"/>
                          </a:solidFill>
                          <a:effectLst/>
                          <a:latin typeface="+mn-lt"/>
                        </a:rPr>
                        <a:t>Cassellholme (Home for the Aged)</a:t>
                      </a:r>
                    </a:p>
                  </a:txBody>
                  <a:tcPr marL="9525" marR="9525" marT="9525" marB="0" anchor="b"/>
                </a:tc>
                <a:tc>
                  <a:txBody>
                    <a:bodyPr/>
                    <a:lstStyle/>
                    <a:p>
                      <a:pPr algn="l" fontAlgn="b"/>
                      <a:r>
                        <a:rPr lang="en-US" sz="1800" b="0" i="0" u="none" strike="noStrike" dirty="0">
                          <a:solidFill>
                            <a:srgbClr val="000000"/>
                          </a:solidFill>
                          <a:effectLst/>
                          <a:latin typeface="Calibri"/>
                        </a:rPr>
                        <a:t> $     92,734 </a:t>
                      </a:r>
                    </a:p>
                  </a:txBody>
                  <a:tcPr marL="9525" marR="9525" marT="9525" marB="0" anchor="b"/>
                </a:tc>
                <a:tc>
                  <a:txBody>
                    <a:bodyPr/>
                    <a:lstStyle/>
                    <a:p>
                      <a:pPr algn="l" fontAlgn="b"/>
                      <a:r>
                        <a:rPr lang="en-US" sz="1800" b="0" i="0" u="none" strike="noStrike" dirty="0">
                          <a:solidFill>
                            <a:srgbClr val="000000"/>
                          </a:solidFill>
                          <a:effectLst/>
                          <a:latin typeface="Calibri"/>
                        </a:rPr>
                        <a:t> $      100,463 </a:t>
                      </a:r>
                    </a:p>
                  </a:txBody>
                  <a:tcPr marL="9525" marR="9525" marT="9525" marB="0" anchor="b"/>
                </a:tc>
                <a:tc>
                  <a:txBody>
                    <a:bodyPr/>
                    <a:lstStyle/>
                    <a:p>
                      <a:pPr algn="l" fontAlgn="b"/>
                      <a:r>
                        <a:rPr lang="en-US" sz="1800" b="0" i="0" u="none" strike="noStrike" dirty="0">
                          <a:solidFill>
                            <a:srgbClr val="000000"/>
                          </a:solidFill>
                          <a:effectLst/>
                          <a:latin typeface="Calibri"/>
                        </a:rPr>
                        <a:t> $    102,904 </a:t>
                      </a:r>
                    </a:p>
                  </a:txBody>
                  <a:tcPr marL="9525" marR="9525" marT="9525" marB="0" anchor="b"/>
                </a:tc>
                <a:tc>
                  <a:txBody>
                    <a:bodyPr/>
                    <a:lstStyle/>
                    <a:p>
                      <a:pPr algn="l" fontAlgn="b"/>
                      <a:r>
                        <a:rPr lang="en-US" sz="1800" b="0" i="0" u="none" strike="noStrike" dirty="0">
                          <a:solidFill>
                            <a:srgbClr val="000000"/>
                          </a:solidFill>
                          <a:effectLst/>
                          <a:latin typeface="Calibri"/>
                        </a:rPr>
                        <a:t> $     104,144 </a:t>
                      </a:r>
                    </a:p>
                  </a:txBody>
                  <a:tcPr marL="9525" marR="9525" marT="9525" marB="0" anchor="b"/>
                </a:tc>
              </a:tr>
              <a:tr h="323850">
                <a:tc>
                  <a:txBody>
                    <a:bodyPr/>
                    <a:lstStyle/>
                    <a:p>
                      <a:pPr algn="l" fontAlgn="b"/>
                      <a:r>
                        <a:rPr lang="en-US" sz="1600" b="0" i="0" u="none" strike="noStrike" dirty="0">
                          <a:solidFill>
                            <a:srgbClr val="000000"/>
                          </a:solidFill>
                          <a:effectLst/>
                          <a:latin typeface="+mn-lt"/>
                        </a:rPr>
                        <a:t>Planning - Assessment (MPAC)</a:t>
                      </a:r>
                    </a:p>
                  </a:txBody>
                  <a:tcPr marL="9525" marR="9525" marT="9525" marB="0" anchor="b"/>
                </a:tc>
                <a:tc>
                  <a:txBody>
                    <a:bodyPr/>
                    <a:lstStyle/>
                    <a:p>
                      <a:pPr algn="l" fontAlgn="b"/>
                      <a:r>
                        <a:rPr lang="en-US" sz="1800" b="0" i="0" u="none" strike="noStrike" dirty="0">
                          <a:solidFill>
                            <a:srgbClr val="000000"/>
                          </a:solidFill>
                          <a:effectLst/>
                          <a:latin typeface="Calibri"/>
                        </a:rPr>
                        <a:t> $     41,359 </a:t>
                      </a:r>
                    </a:p>
                  </a:txBody>
                  <a:tcPr marL="9525" marR="9525" marT="9525" marB="0" anchor="b"/>
                </a:tc>
                <a:tc>
                  <a:txBody>
                    <a:bodyPr/>
                    <a:lstStyle/>
                    <a:p>
                      <a:pPr algn="l" fontAlgn="b"/>
                      <a:r>
                        <a:rPr lang="en-US" sz="1800" b="0" i="0" u="none" strike="noStrike" dirty="0">
                          <a:solidFill>
                            <a:srgbClr val="000000"/>
                          </a:solidFill>
                          <a:effectLst/>
                          <a:latin typeface="Calibri"/>
                        </a:rPr>
                        <a:t> $        41,199 </a:t>
                      </a:r>
                    </a:p>
                  </a:txBody>
                  <a:tcPr marL="9525" marR="9525" marT="9525" marB="0" anchor="b"/>
                </a:tc>
                <a:tc>
                  <a:txBody>
                    <a:bodyPr/>
                    <a:lstStyle/>
                    <a:p>
                      <a:pPr algn="l" fontAlgn="b"/>
                      <a:r>
                        <a:rPr lang="en-US" sz="1800" b="0" i="0" u="none" strike="noStrike" dirty="0">
                          <a:solidFill>
                            <a:srgbClr val="000000"/>
                          </a:solidFill>
                          <a:effectLst/>
                          <a:latin typeface="Calibri"/>
                        </a:rPr>
                        <a:t> $      41,187 </a:t>
                      </a:r>
                    </a:p>
                  </a:txBody>
                  <a:tcPr marL="9525" marR="9525" marT="9525" marB="0" anchor="b"/>
                </a:tc>
                <a:tc>
                  <a:txBody>
                    <a:bodyPr/>
                    <a:lstStyle/>
                    <a:p>
                      <a:pPr algn="l" fontAlgn="b"/>
                      <a:r>
                        <a:rPr lang="en-US" sz="1800" b="0" i="0" u="none" strike="noStrike" dirty="0">
                          <a:solidFill>
                            <a:srgbClr val="000000"/>
                          </a:solidFill>
                          <a:effectLst/>
                          <a:latin typeface="Calibri"/>
                        </a:rPr>
                        <a:t> $       41,108 </a:t>
                      </a:r>
                    </a:p>
                  </a:txBody>
                  <a:tcPr marL="9525" marR="9525" marT="9525" marB="0" anchor="b"/>
                </a:tc>
              </a:tr>
              <a:tr h="209550">
                <a:tc>
                  <a:txBody>
                    <a:bodyPr/>
                    <a:lstStyle/>
                    <a:p>
                      <a:pPr algn="l" fontAlgn="b"/>
                      <a:r>
                        <a:rPr lang="en-US" sz="1600" b="1" i="0" u="sng" strike="noStrike" dirty="0">
                          <a:solidFill>
                            <a:srgbClr val="000000"/>
                          </a:solidFill>
                          <a:effectLst/>
                          <a:latin typeface="+mn-lt"/>
                        </a:rPr>
                        <a:t>YEARLY TOTALS</a:t>
                      </a:r>
                    </a:p>
                  </a:txBody>
                  <a:tcPr marL="9525" marR="9525" marT="9525" marB="0" anchor="b"/>
                </a:tc>
                <a:tc>
                  <a:txBody>
                    <a:bodyPr/>
                    <a:lstStyle/>
                    <a:p>
                      <a:pPr algn="l" fontAlgn="b"/>
                      <a:r>
                        <a:rPr lang="en-US" sz="1800" b="1" i="0" u="sng" strike="noStrike" dirty="0">
                          <a:solidFill>
                            <a:srgbClr val="000000"/>
                          </a:solidFill>
                          <a:effectLst/>
                          <a:latin typeface="Calibri"/>
                        </a:rPr>
                        <a:t> $   861,329 </a:t>
                      </a:r>
                    </a:p>
                  </a:txBody>
                  <a:tcPr marL="9525" marR="9525" marT="9525" marB="0" anchor="b"/>
                </a:tc>
                <a:tc>
                  <a:txBody>
                    <a:bodyPr/>
                    <a:lstStyle/>
                    <a:p>
                      <a:pPr algn="l" fontAlgn="b"/>
                      <a:r>
                        <a:rPr lang="en-US" sz="1800" b="1" i="0" u="sng" strike="noStrike" dirty="0">
                          <a:solidFill>
                            <a:srgbClr val="000000"/>
                          </a:solidFill>
                          <a:effectLst/>
                          <a:latin typeface="Calibri"/>
                        </a:rPr>
                        <a:t> $      868,363 </a:t>
                      </a:r>
                    </a:p>
                  </a:txBody>
                  <a:tcPr marL="9525" marR="9525" marT="9525" marB="0" anchor="b"/>
                </a:tc>
                <a:tc>
                  <a:txBody>
                    <a:bodyPr/>
                    <a:lstStyle/>
                    <a:p>
                      <a:pPr algn="l" fontAlgn="b"/>
                      <a:r>
                        <a:rPr lang="en-US" sz="1800" b="1" i="0" u="sng" strike="noStrike" dirty="0">
                          <a:solidFill>
                            <a:srgbClr val="000000"/>
                          </a:solidFill>
                          <a:effectLst/>
                          <a:latin typeface="Calibri"/>
                        </a:rPr>
                        <a:t> $    883,572 </a:t>
                      </a:r>
                    </a:p>
                  </a:txBody>
                  <a:tcPr marL="9525" marR="9525" marT="9525" marB="0" anchor="b"/>
                </a:tc>
                <a:tc>
                  <a:txBody>
                    <a:bodyPr/>
                    <a:lstStyle/>
                    <a:p>
                      <a:pPr algn="l" fontAlgn="b"/>
                      <a:r>
                        <a:rPr lang="en-US" sz="1800" b="1" i="0" u="sng" strike="noStrike" dirty="0">
                          <a:solidFill>
                            <a:srgbClr val="000000"/>
                          </a:solidFill>
                          <a:effectLst/>
                          <a:latin typeface="Calibri"/>
                        </a:rPr>
                        <a:t> $     911,358 </a:t>
                      </a:r>
                    </a:p>
                  </a:txBody>
                  <a:tcPr marL="9525" marR="9525" marT="9525" marB="0" anchor="b"/>
                </a:tc>
              </a:tr>
            </a:tbl>
          </a:graphicData>
        </a:graphic>
      </p:graphicFrame>
      <p:sp>
        <p:nvSpPr>
          <p:cNvPr id="7" name="TextBox 6"/>
          <p:cNvSpPr txBox="1"/>
          <p:nvPr/>
        </p:nvSpPr>
        <p:spPr>
          <a:xfrm>
            <a:off x="300318" y="1096843"/>
            <a:ext cx="8610600" cy="646331"/>
          </a:xfrm>
          <a:prstGeom prst="rect">
            <a:avLst/>
          </a:prstGeom>
          <a:noFill/>
        </p:spPr>
        <p:txBody>
          <a:bodyPr wrap="square" rtlCol="0">
            <a:spAutoFit/>
          </a:bodyPr>
          <a:lstStyle/>
          <a:p>
            <a:pPr algn="ctr"/>
            <a:r>
              <a:rPr lang="en-US" dirty="0" smtClean="0"/>
              <a:t>(Policing Costs $24,008 increase)</a:t>
            </a:r>
          </a:p>
          <a:p>
            <a:pPr algn="ctr"/>
            <a:r>
              <a:rPr lang="en-US" u="sng" dirty="0" smtClean="0"/>
              <a:t>**this does not include the year end adjustment based on the new billing model ** </a:t>
            </a:r>
            <a:endParaRPr lang="en-US" sz="2800" u="sng" dirty="0"/>
          </a:p>
        </p:txBody>
      </p:sp>
      <p:sp>
        <p:nvSpPr>
          <p:cNvPr id="2" name="TextBox 1"/>
          <p:cNvSpPr txBox="1"/>
          <p:nvPr/>
        </p:nvSpPr>
        <p:spPr>
          <a:xfrm>
            <a:off x="984325" y="5544234"/>
            <a:ext cx="7162800" cy="646331"/>
          </a:xfrm>
          <a:prstGeom prst="rect">
            <a:avLst/>
          </a:prstGeom>
          <a:noFill/>
        </p:spPr>
        <p:txBody>
          <a:bodyPr wrap="square" rtlCol="0">
            <a:spAutoFit/>
          </a:bodyPr>
          <a:lstStyle/>
          <a:p>
            <a:pPr algn="ctr"/>
            <a:r>
              <a:rPr lang="en-US" sz="3600" b="1" dirty="0" smtClean="0">
                <a:solidFill>
                  <a:srgbClr val="FF0000"/>
                </a:solidFill>
              </a:rPr>
              <a:t> 2015 - INCREASE OF $27,786</a:t>
            </a:r>
            <a:endParaRPr lang="en-US" sz="3600" b="1" dirty="0"/>
          </a:p>
        </p:txBody>
      </p:sp>
    </p:spTree>
    <p:extLst>
      <p:ext uri="{BB962C8B-B14F-4D97-AF65-F5344CB8AC3E}">
        <p14:creationId xmlns:p14="http://schemas.microsoft.com/office/powerpoint/2010/main" val="2246906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0700" y="228600"/>
            <a:ext cx="5410200" cy="369332"/>
          </a:xfrm>
          <a:prstGeom prst="rect">
            <a:avLst/>
          </a:prstGeom>
          <a:noFill/>
        </p:spPr>
        <p:txBody>
          <a:bodyPr wrap="square" rtlCol="0">
            <a:spAutoFit/>
          </a:bodyPr>
          <a:lstStyle/>
          <a:p>
            <a:pPr algn="ctr"/>
            <a:r>
              <a:rPr lang="en-US" b="1" u="sng" dirty="0" smtClean="0"/>
              <a:t>2015 RESIDENTIAL TAX RATE </a:t>
            </a:r>
          </a:p>
        </p:txBody>
      </p:sp>
      <p:sp>
        <p:nvSpPr>
          <p:cNvPr id="3" name="TextBox 2"/>
          <p:cNvSpPr txBox="1"/>
          <p:nvPr/>
        </p:nvSpPr>
        <p:spPr>
          <a:xfrm>
            <a:off x="723900" y="4876800"/>
            <a:ext cx="7543800" cy="1754326"/>
          </a:xfrm>
          <a:prstGeom prst="rect">
            <a:avLst/>
          </a:prstGeom>
          <a:noFill/>
        </p:spPr>
        <p:txBody>
          <a:bodyPr wrap="square" rtlCol="0">
            <a:spAutoFit/>
          </a:bodyPr>
          <a:lstStyle/>
          <a:p>
            <a:r>
              <a:rPr lang="en-US" dirty="0" smtClean="0"/>
              <a:t>		</a:t>
            </a:r>
            <a:r>
              <a:rPr lang="en-US" b="1" u="sng" dirty="0" smtClean="0"/>
              <a:t>2015</a:t>
            </a:r>
            <a:r>
              <a:rPr lang="en-US" dirty="0" smtClean="0"/>
              <a:t>			</a:t>
            </a:r>
            <a:r>
              <a:rPr lang="en-US" b="1" u="sng" dirty="0" smtClean="0"/>
              <a:t>2014</a:t>
            </a:r>
          </a:p>
          <a:p>
            <a:r>
              <a:rPr lang="en-US" dirty="0" smtClean="0"/>
              <a:t>Municipal Rate    0.00773233          		0.00765233</a:t>
            </a:r>
          </a:p>
          <a:p>
            <a:r>
              <a:rPr lang="en-US" dirty="0" smtClean="0"/>
              <a:t>Education Rate    </a:t>
            </a:r>
            <a:r>
              <a:rPr lang="en-US" u="sng" dirty="0" smtClean="0"/>
              <a:t>0.00195000</a:t>
            </a:r>
            <a:r>
              <a:rPr lang="en-US" dirty="0" smtClean="0"/>
              <a:t>          		</a:t>
            </a:r>
            <a:r>
              <a:rPr lang="en-US" u="sng" dirty="0" smtClean="0"/>
              <a:t>0.00203000</a:t>
            </a:r>
          </a:p>
          <a:p>
            <a:r>
              <a:rPr lang="en-US" b="1" dirty="0" smtClean="0"/>
              <a:t>TOTAL TAX RATE  </a:t>
            </a:r>
            <a:r>
              <a:rPr lang="en-US" dirty="0" smtClean="0"/>
              <a:t>0.00968233          		0.00968233</a:t>
            </a:r>
          </a:p>
          <a:p>
            <a:endParaRPr lang="en-US" dirty="0"/>
          </a:p>
          <a:p>
            <a:r>
              <a:rPr lang="en-US" dirty="0" smtClean="0"/>
              <a:t>See the graph on the next slide comparing total tax rates from 2007-2015</a:t>
            </a:r>
            <a:endParaRPr lang="en-US" dirty="0"/>
          </a:p>
        </p:txBody>
      </p:sp>
      <p:sp>
        <p:nvSpPr>
          <p:cNvPr id="4" name="TextBox 3"/>
          <p:cNvSpPr txBox="1"/>
          <p:nvPr/>
        </p:nvSpPr>
        <p:spPr>
          <a:xfrm>
            <a:off x="685800" y="632894"/>
            <a:ext cx="800100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Council is responsible for setting the Municipal Portion of the residential tax rate.</a:t>
            </a:r>
          </a:p>
          <a:p>
            <a:pPr marL="285750" indent="-285750">
              <a:buFont typeface="Arial" panose="020B0604020202020204" pitchFamily="34" charset="0"/>
              <a:buChar char="•"/>
            </a:pPr>
            <a:r>
              <a:rPr lang="en-US" dirty="0" smtClean="0"/>
              <a:t>The Province sets the Provincial portion of the tax rate for all tax classes. </a:t>
            </a:r>
          </a:p>
          <a:p>
            <a:pPr marL="285750" indent="-285750">
              <a:buClr>
                <a:schemeClr val="tx1"/>
              </a:buClr>
              <a:buFont typeface="Arial" panose="020B0604020202020204" pitchFamily="34" charset="0"/>
              <a:buChar char="•"/>
            </a:pPr>
            <a:r>
              <a:rPr lang="en-US" dirty="0" smtClean="0"/>
              <a:t>The Education Rate is established by the Province.</a:t>
            </a:r>
          </a:p>
          <a:p>
            <a:pPr marL="285750" indent="-285750">
              <a:buFont typeface="Arial" panose="020B0604020202020204" pitchFamily="34" charset="0"/>
              <a:buChar char="•"/>
            </a:pPr>
            <a:r>
              <a:rPr lang="en-US" dirty="0" smtClean="0"/>
              <a:t>The Municipal tax rate for all other tax classes (ie. commercial, farm, etc.) is calculated as a percentage of the residential rate.</a:t>
            </a:r>
            <a:endParaRPr lang="en-US" dirty="0"/>
          </a:p>
        </p:txBody>
      </p:sp>
      <p:pic>
        <p:nvPicPr>
          <p:cNvPr id="1052" name="Pictur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186012"/>
            <a:ext cx="4572000" cy="260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3473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0336"/>
            <a:ext cx="8001000" cy="1200329"/>
          </a:xfrm>
          <a:prstGeom prst="rect">
            <a:avLst/>
          </a:prstGeom>
        </p:spPr>
        <p:txBody>
          <a:bodyPr wrap="square">
            <a:spAutoFit/>
          </a:bodyPr>
          <a:lstStyle/>
          <a:p>
            <a:r>
              <a:rPr lang="en-US" b="1" dirty="0"/>
              <a:t>This graph demonstrates </a:t>
            </a:r>
            <a:r>
              <a:rPr lang="en-US" b="1" dirty="0" smtClean="0"/>
              <a:t>the Tax Rates for Residential. </a:t>
            </a:r>
            <a:r>
              <a:rPr lang="en-US" b="1" dirty="0"/>
              <a:t>The Education Rate has been decreasing slightly every year since 2007. This year </a:t>
            </a:r>
            <a:r>
              <a:rPr lang="en-US" b="1" dirty="0" smtClean="0"/>
              <a:t>Council </a:t>
            </a:r>
            <a:r>
              <a:rPr lang="en-US" b="1" dirty="0"/>
              <a:t>increased the Municipal Rate by 0.0008. The Total Tax Rate with the education decrease is the same rate as 2014.</a:t>
            </a:r>
          </a:p>
        </p:txBody>
      </p:sp>
      <p:graphicFrame>
        <p:nvGraphicFramePr>
          <p:cNvPr id="3" name="Chart 2"/>
          <p:cNvGraphicFramePr>
            <a:graphicFrameLocks/>
          </p:cNvGraphicFramePr>
          <p:nvPr>
            <p:extLst>
              <p:ext uri="{D42A27DB-BD31-4B8C-83A1-F6EECF244321}">
                <p14:modId xmlns:p14="http://schemas.microsoft.com/office/powerpoint/2010/main" val="3923836816"/>
              </p:ext>
            </p:extLst>
          </p:nvPr>
        </p:nvGraphicFramePr>
        <p:xfrm>
          <a:off x="152400" y="1223666"/>
          <a:ext cx="8763000" cy="54057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0224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1057</TotalTime>
  <Words>1042</Words>
  <Application>Microsoft Office PowerPoint</Application>
  <PresentationFormat>On-screen Show (4:3)</PresentationFormat>
  <Paragraphs>381</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Message from the Mayor</vt:lpstr>
      <vt:lpstr> Challenges </vt:lpstr>
      <vt:lpstr> Fiscally prudent </vt:lpstr>
      <vt:lpstr>Assessment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TWP of South Algonquin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dc:creator>
  <cp:lastModifiedBy>U05</cp:lastModifiedBy>
  <cp:revision>83</cp:revision>
  <cp:lastPrinted>2015-05-22T20:03:24Z</cp:lastPrinted>
  <dcterms:created xsi:type="dcterms:W3CDTF">2015-03-16T11:20:39Z</dcterms:created>
  <dcterms:modified xsi:type="dcterms:W3CDTF">2015-05-29T18:25:20Z</dcterms:modified>
</cp:coreProperties>
</file>